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4"/>
    <p:sldMasterId id="2147483662" r:id="rId5"/>
    <p:sldMasterId id="2147483672" r:id="rId6"/>
  </p:sldMasterIdLst>
  <p:notesMasterIdLst>
    <p:notesMasterId r:id="rId37"/>
  </p:notesMasterIdLst>
  <p:sldIdLst>
    <p:sldId id="264" r:id="rId7"/>
    <p:sldId id="301" r:id="rId8"/>
    <p:sldId id="318" r:id="rId9"/>
    <p:sldId id="346" r:id="rId10"/>
    <p:sldId id="348" r:id="rId11"/>
    <p:sldId id="347" r:id="rId12"/>
    <p:sldId id="349" r:id="rId13"/>
    <p:sldId id="350" r:id="rId14"/>
    <p:sldId id="351" r:id="rId15"/>
    <p:sldId id="352" r:id="rId16"/>
    <p:sldId id="353" r:id="rId17"/>
    <p:sldId id="354" r:id="rId18"/>
    <p:sldId id="355" r:id="rId19"/>
    <p:sldId id="356" r:id="rId20"/>
    <p:sldId id="357" r:id="rId21"/>
    <p:sldId id="358" r:id="rId22"/>
    <p:sldId id="359" r:id="rId23"/>
    <p:sldId id="360" r:id="rId24"/>
    <p:sldId id="361" r:id="rId25"/>
    <p:sldId id="362" r:id="rId26"/>
    <p:sldId id="363" r:id="rId27"/>
    <p:sldId id="364" r:id="rId28"/>
    <p:sldId id="365" r:id="rId29"/>
    <p:sldId id="366" r:id="rId30"/>
    <p:sldId id="367" r:id="rId31"/>
    <p:sldId id="368" r:id="rId32"/>
    <p:sldId id="337" r:id="rId33"/>
    <p:sldId id="369" r:id="rId34"/>
    <p:sldId id="370" r:id="rId35"/>
    <p:sldId id="345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FF00"/>
    <a:srgbClr val="0000FF"/>
    <a:srgbClr val="996600"/>
    <a:srgbClr val="0D6600"/>
    <a:srgbClr val="FFCC66"/>
    <a:srgbClr val="0096D6"/>
    <a:srgbClr val="003E7E"/>
    <a:srgbClr val="8CD2F4"/>
    <a:srgbClr val="5F60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804A8E-DF12-4DC1-9C0F-7AB42DF2EBAC}" v="703" dt="2020-06-26T13:03:03.5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8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83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63EE1-4A13-4CA0-A724-A74ABB30FF65}" type="datetimeFigureOut">
              <a:rPr lang="en-US" smtClean="0"/>
              <a:t>8/13/2020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6D6F22-FAB6-4BE6-B7AB-2EA84C0C02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891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" t="2469" r="4173" b="3934"/>
          <a:stretch/>
        </p:blipFill>
        <p:spPr>
          <a:xfrm>
            <a:off x="0" y="1"/>
            <a:ext cx="6829426" cy="6858000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1"/>
            <a:ext cx="9143999" cy="5676420"/>
          </a:xfrm>
          <a:prstGeom prst="rect">
            <a:avLst/>
          </a:prstGeom>
          <a:solidFill>
            <a:srgbClr val="003E7E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26" y="4267046"/>
            <a:ext cx="1972056" cy="6299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882" y="5350751"/>
            <a:ext cx="559000" cy="559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26" y="5350751"/>
            <a:ext cx="559000" cy="559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875" y="5350751"/>
            <a:ext cx="559000" cy="55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168" y="4114801"/>
            <a:ext cx="5372986" cy="762000"/>
          </a:xfr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168" y="5029203"/>
            <a:ext cx="5404077" cy="256306"/>
          </a:xfr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609168" y="5313076"/>
            <a:ext cx="5403705" cy="3326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 name and date | xx.xx.2016</a:t>
            </a:r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1" hasCustomPrompt="1"/>
          </p:nvPr>
        </p:nvSpPr>
        <p:spPr>
          <a:xfrm>
            <a:off x="601495" y="762000"/>
            <a:ext cx="8215312" cy="307498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horizontal image in this space</a:t>
            </a:r>
          </a:p>
        </p:txBody>
      </p:sp>
    </p:spTree>
    <p:extLst>
      <p:ext uri="{BB962C8B-B14F-4D97-AF65-F5344CB8AC3E}">
        <p14:creationId xmlns:p14="http://schemas.microsoft.com/office/powerpoint/2010/main" val="1467830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0353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" t="2469" r="4173" b="3934"/>
          <a:stretch/>
        </p:blipFill>
        <p:spPr>
          <a:xfrm>
            <a:off x="0" y="1"/>
            <a:ext cx="5103098" cy="5124449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9144000" cy="5153025"/>
          </a:xfrm>
          <a:prstGeom prst="rect">
            <a:avLst/>
          </a:prstGeom>
          <a:solidFill>
            <a:srgbClr val="0096D6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627871" y="4724400"/>
            <a:ext cx="2783095" cy="797805"/>
            <a:chOff x="5309663" y="4709382"/>
            <a:chExt cx="3101304" cy="88902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1944" y="4709382"/>
              <a:ext cx="889023" cy="8890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9663" y="4709382"/>
              <a:ext cx="889023" cy="8890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804" y="4709382"/>
              <a:ext cx="889023" cy="8890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847109" y="2424112"/>
            <a:ext cx="5867399" cy="7699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divider slide text</a:t>
            </a:r>
          </a:p>
        </p:txBody>
      </p:sp>
    </p:spTree>
    <p:extLst>
      <p:ext uri="{BB962C8B-B14F-4D97-AF65-F5344CB8AC3E}">
        <p14:creationId xmlns:p14="http://schemas.microsoft.com/office/powerpoint/2010/main" val="1291611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" t="2469" r="4173" b="3934"/>
          <a:stretch/>
        </p:blipFill>
        <p:spPr>
          <a:xfrm>
            <a:off x="0" y="1"/>
            <a:ext cx="5103098" cy="512444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5153025"/>
          </a:xfrm>
          <a:prstGeom prst="rect">
            <a:avLst/>
          </a:prstGeom>
          <a:solidFill>
            <a:srgbClr val="5E9732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627871" y="4724400"/>
            <a:ext cx="2783095" cy="797805"/>
            <a:chOff x="5309663" y="4709382"/>
            <a:chExt cx="3101304" cy="88902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1944" y="4709382"/>
              <a:ext cx="889023" cy="8890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9663" y="4709382"/>
              <a:ext cx="889023" cy="8890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804" y="4709382"/>
              <a:ext cx="889023" cy="8890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847109" y="2424112"/>
            <a:ext cx="5867399" cy="7699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divider slide text</a:t>
            </a:r>
          </a:p>
        </p:txBody>
      </p:sp>
    </p:spTree>
    <p:extLst>
      <p:ext uri="{BB962C8B-B14F-4D97-AF65-F5344CB8AC3E}">
        <p14:creationId xmlns:p14="http://schemas.microsoft.com/office/powerpoint/2010/main" val="1497732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" t="2469" r="4173" b="3934"/>
          <a:stretch/>
        </p:blipFill>
        <p:spPr>
          <a:xfrm>
            <a:off x="0" y="1"/>
            <a:ext cx="5103098" cy="512444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9144000" cy="5181599"/>
          </a:xfrm>
          <a:prstGeom prst="rect">
            <a:avLst/>
          </a:prstGeom>
          <a:solidFill>
            <a:srgbClr val="006892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627871" y="4724400"/>
            <a:ext cx="2783095" cy="797805"/>
            <a:chOff x="5309663" y="4709382"/>
            <a:chExt cx="3101304" cy="88902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1944" y="4709382"/>
              <a:ext cx="889023" cy="8890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9663" y="4709382"/>
              <a:ext cx="889023" cy="8890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804" y="4709382"/>
              <a:ext cx="889023" cy="8890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847109" y="2424112"/>
            <a:ext cx="5867399" cy="7699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divider slide text</a:t>
            </a:r>
          </a:p>
        </p:txBody>
      </p:sp>
    </p:spTree>
    <p:extLst>
      <p:ext uri="{BB962C8B-B14F-4D97-AF65-F5344CB8AC3E}">
        <p14:creationId xmlns:p14="http://schemas.microsoft.com/office/powerpoint/2010/main" val="396184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26" y="4267046"/>
            <a:ext cx="1972056" cy="6299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2469" r="-27514" b="3934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1"/>
            <a:ext cx="9143999" cy="5676420"/>
          </a:xfrm>
          <a:prstGeom prst="rect">
            <a:avLst/>
          </a:prstGeom>
          <a:solidFill>
            <a:srgbClr val="003E7E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76" y="4305146"/>
            <a:ext cx="1972056" cy="629901"/>
          </a:xfrm>
          <a:prstGeom prst="rect">
            <a:avLst/>
          </a:prstGeom>
        </p:spPr>
      </p:pic>
      <p:grpSp>
        <p:nvGrpSpPr>
          <p:cNvPr id="26" name="Group 25"/>
          <p:cNvGrpSpPr/>
          <p:nvPr userDrawn="1"/>
        </p:nvGrpSpPr>
        <p:grpSpPr>
          <a:xfrm>
            <a:off x="5848351" y="5417426"/>
            <a:ext cx="1972056" cy="559000"/>
            <a:chOff x="6791326" y="1369301"/>
            <a:chExt cx="1972056" cy="55900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382" y="1369301"/>
              <a:ext cx="559000" cy="55900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1326" y="1369301"/>
              <a:ext cx="559000" cy="55900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4375" y="1369301"/>
              <a:ext cx="559000" cy="559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9595" y="1520457"/>
            <a:ext cx="4241372" cy="762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15680" y="2831807"/>
            <a:ext cx="2689203" cy="25630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4946421" y="3115680"/>
            <a:ext cx="3827721" cy="332652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 name and date | xx.xx.2016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56480" y="339725"/>
            <a:ext cx="3914775" cy="50212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Vertical Image in this space</a:t>
            </a:r>
          </a:p>
        </p:txBody>
      </p:sp>
    </p:spTree>
    <p:extLst>
      <p:ext uri="{BB962C8B-B14F-4D97-AF65-F5344CB8AC3E}">
        <p14:creationId xmlns:p14="http://schemas.microsoft.com/office/powerpoint/2010/main" val="1869078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" t="2469" r="4173" b="3934"/>
          <a:stretch/>
        </p:blipFill>
        <p:spPr>
          <a:xfrm>
            <a:off x="0" y="1"/>
            <a:ext cx="6829426" cy="685800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1"/>
            <a:ext cx="9143999" cy="5676420"/>
          </a:xfrm>
          <a:prstGeom prst="rect">
            <a:avLst/>
          </a:prstGeom>
          <a:solidFill>
            <a:srgbClr val="003E7E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6210301" y="4267046"/>
            <a:ext cx="1972056" cy="1642705"/>
            <a:chOff x="6600826" y="4267046"/>
            <a:chExt cx="1972056" cy="164270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0826" y="4267046"/>
              <a:ext cx="1972056" cy="62990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3882" y="5350751"/>
              <a:ext cx="559000" cy="5590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0826" y="5350751"/>
              <a:ext cx="559000" cy="55900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3875" y="5350751"/>
              <a:ext cx="559000" cy="559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90530" y="1321983"/>
            <a:ext cx="5179505" cy="762000"/>
          </a:xfrm>
        </p:spPr>
        <p:txBody>
          <a:bodyPr>
            <a:noAutofit/>
          </a:bodyPr>
          <a:lstStyle>
            <a:lvl1pPr algn="r">
              <a:defRPr sz="36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80832" y="2633333"/>
            <a:ext cx="2689203" cy="256306"/>
          </a:xfrm>
        </p:spPr>
        <p:txBody>
          <a:bodyPr/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0" hasCustomPrompt="1"/>
          </p:nvPr>
        </p:nvSpPr>
        <p:spPr>
          <a:xfrm>
            <a:off x="4442314" y="2917206"/>
            <a:ext cx="3827721" cy="332652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 name and date | xx.xx.2016</a:t>
            </a:r>
          </a:p>
        </p:txBody>
      </p:sp>
      <p:pic>
        <p:nvPicPr>
          <p:cNvPr id="1026" name="Picture 2" descr="image001">
            <a:extLst>
              <a:ext uri="{FF2B5EF4-FFF2-40B4-BE49-F238E27FC236}">
                <a16:creationId xmlns:a16="http://schemas.microsoft.com/office/drawing/2014/main" id="{1530CC0A-4C6B-4F19-BB98-4776431B09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9" y="5676421"/>
            <a:ext cx="1181578" cy="118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4129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6746"/>
            <a:ext cx="8229600" cy="514941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600"/>
            </a:lvl1pPr>
            <a:lvl2pPr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4" name="Picture 2" descr="image001">
            <a:extLst>
              <a:ext uri="{FF2B5EF4-FFF2-40B4-BE49-F238E27FC236}">
                <a16:creationId xmlns:a16="http://schemas.microsoft.com/office/drawing/2014/main" id="{5374D0AF-46FF-430D-853C-7F9F9E255E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920" y="0"/>
            <a:ext cx="796891" cy="79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225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57745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57745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5" name="Picture 2" descr="image001">
            <a:extLst>
              <a:ext uri="{FF2B5EF4-FFF2-40B4-BE49-F238E27FC236}">
                <a16:creationId xmlns:a16="http://schemas.microsoft.com/office/drawing/2014/main" id="{3692F97E-A272-4F31-B43B-00CFCEE119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920" y="0"/>
            <a:ext cx="796891" cy="79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8464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 descr="image001">
            <a:extLst>
              <a:ext uri="{FF2B5EF4-FFF2-40B4-BE49-F238E27FC236}">
                <a16:creationId xmlns:a16="http://schemas.microsoft.com/office/drawing/2014/main" id="{8E55EF83-AA2D-4199-B674-F61FB4341A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920" y="0"/>
            <a:ext cx="796891" cy="79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2034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" t="2469" r="4173" b="3934"/>
          <a:stretch/>
        </p:blipFill>
        <p:spPr>
          <a:xfrm>
            <a:off x="0" y="1"/>
            <a:ext cx="5103098" cy="512444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9144000" cy="5181599"/>
          </a:xfrm>
          <a:prstGeom prst="rect">
            <a:avLst/>
          </a:prstGeom>
          <a:solidFill>
            <a:srgbClr val="006892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627871" y="4724400"/>
            <a:ext cx="2783095" cy="797805"/>
            <a:chOff x="5309663" y="4709382"/>
            <a:chExt cx="3101304" cy="88902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1944" y="4709382"/>
              <a:ext cx="889023" cy="8890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9663" y="4709382"/>
              <a:ext cx="889023" cy="8890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804" y="4709382"/>
              <a:ext cx="889023" cy="8890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847109" y="2424112"/>
            <a:ext cx="5867399" cy="7699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divider slide text</a:t>
            </a:r>
          </a:p>
        </p:txBody>
      </p:sp>
    </p:spTree>
    <p:extLst>
      <p:ext uri="{BB962C8B-B14F-4D97-AF65-F5344CB8AC3E}">
        <p14:creationId xmlns:p14="http://schemas.microsoft.com/office/powerpoint/2010/main" val="2221043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2218"/>
            <a:ext cx="8229600" cy="5003945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600"/>
            </a:lvl1pPr>
            <a:lvl2pPr>
              <a:defRPr sz="24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67202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66825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6825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70415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25236"/>
            <a:ext cx="8229600" cy="5100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243118" y="173747"/>
            <a:ext cx="0" cy="4610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1" y="6695524"/>
            <a:ext cx="9143999" cy="162476"/>
          </a:xfrm>
          <a:prstGeom prst="rect">
            <a:avLst/>
          </a:prstGeom>
          <a:solidFill>
            <a:srgbClr val="003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7737859" y="6450006"/>
            <a:ext cx="1085710" cy="331172"/>
            <a:chOff x="5174413" y="5003233"/>
            <a:chExt cx="3445956" cy="10511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9256" y="5003233"/>
              <a:ext cx="1051113" cy="105111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4413" y="5003233"/>
              <a:ext cx="1051113" cy="105111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1834" y="5003233"/>
              <a:ext cx="1051113" cy="1051113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" t="2469" r="4173" b="3934"/>
          <a:stretch/>
        </p:blipFill>
        <p:spPr>
          <a:xfrm>
            <a:off x="0" y="1"/>
            <a:ext cx="779521" cy="782782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9143999" cy="785931"/>
          </a:xfrm>
          <a:prstGeom prst="rect">
            <a:avLst/>
          </a:prstGeom>
          <a:solidFill>
            <a:srgbClr val="003E7E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038" y="223929"/>
            <a:ext cx="1190715" cy="38033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5018" y="171450"/>
            <a:ext cx="6192982" cy="533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2728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2" r:id="rId5"/>
    <p:sldLayoutId id="2147483654" r:id="rId6"/>
    <p:sldLayoutId id="2147483678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2800" b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rgbClr val="003E7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5F606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rgbClr val="5F606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5F606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5F606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81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01436"/>
            <a:ext cx="8229600" cy="5024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3" t="34244" r="7752" b="59545"/>
          <a:stretch/>
        </p:blipFill>
        <p:spPr>
          <a:xfrm>
            <a:off x="0" y="6559498"/>
            <a:ext cx="9144000" cy="298501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0" y="4191000"/>
            <a:ext cx="91440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231950" y="6563887"/>
            <a:ext cx="58615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6CAD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GEOSYNTEC CONSULTANTS</a:t>
            </a:r>
            <a:endParaRPr lang="en-US" sz="1050" dirty="0">
              <a:solidFill>
                <a:srgbClr val="6CAD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7266001" y="6226987"/>
            <a:ext cx="1432522" cy="436959"/>
            <a:chOff x="5174413" y="5003233"/>
            <a:chExt cx="3445956" cy="10511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9256" y="5003233"/>
              <a:ext cx="1051113" cy="105111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4413" y="5003233"/>
              <a:ext cx="1051113" cy="105111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1834" y="5003233"/>
              <a:ext cx="1051113" cy="10511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9067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68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rgbClr val="003E7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rgbClr val="003E7E"/>
          </a:solidFill>
          <a:latin typeface="Helvetica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5F6062"/>
          </a:solidFill>
          <a:latin typeface="Helvetica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rgbClr val="5F6062"/>
          </a:solidFill>
          <a:latin typeface="Helvetic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Helvetica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Helvetic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38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6.wmf"/><Relationship Id="rId4" Type="http://schemas.openxmlformats.org/officeDocument/2006/relationships/oleObject" Target="../embeddings/oleObject6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26.wmf"/><Relationship Id="rId4" Type="http://schemas.openxmlformats.org/officeDocument/2006/relationships/oleObject" Target="../embeddings/oleObject8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1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0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2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5.png"/><Relationship Id="rId5" Type="http://schemas.openxmlformats.org/officeDocument/2006/relationships/image" Target="../media/image24.wmf"/><Relationship Id="rId4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4D260-7DB5-4B53-9E78-C3DE3154A0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870" y="73634"/>
            <a:ext cx="8410260" cy="762000"/>
          </a:xfrm>
        </p:spPr>
        <p:txBody>
          <a:bodyPr/>
          <a:lstStyle/>
          <a:p>
            <a:r>
              <a:rPr lang="en-US" sz="2800" dirty="0"/>
              <a:t>South Carolina DOT Training Workshop</a:t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Geophysics Field Testing Methods, Data Reduction, and Interpretation of Results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B89DE9-D9C7-4EBB-BD3B-579D10AAA6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80832" y="2547608"/>
            <a:ext cx="2689203" cy="256306"/>
          </a:xfrm>
        </p:spPr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1E8B8D-C11E-4B1D-8A1B-76AFF3D36D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42314" y="2819400"/>
            <a:ext cx="3827721" cy="1234687"/>
          </a:xfrm>
        </p:spPr>
        <p:txBody>
          <a:bodyPr>
            <a:normAutofit/>
          </a:bodyPr>
          <a:lstStyle/>
          <a:p>
            <a:r>
              <a:rPr lang="en-US" sz="1600" dirty="0"/>
              <a:t>Robert C. Bachus and Glenn J. Rix</a:t>
            </a:r>
          </a:p>
          <a:p>
            <a:r>
              <a:rPr lang="en-US" sz="1600" dirty="0"/>
              <a:t>June 5 – 26, 2020</a:t>
            </a:r>
          </a:p>
        </p:txBody>
      </p:sp>
    </p:spTree>
    <p:extLst>
      <p:ext uri="{BB962C8B-B14F-4D97-AF65-F5344CB8AC3E}">
        <p14:creationId xmlns:p14="http://schemas.microsoft.com/office/powerpoint/2010/main" val="1149478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FF678-24F2-4FE2-882F-F6D7D60A9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Seismic Refraction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E4CB48F-26B3-4DE3-82D2-B9C5B01BC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" y="2048049"/>
            <a:ext cx="7239000" cy="1066800"/>
          </a:xfrm>
          <a:prstGeom prst="rect">
            <a:avLst/>
          </a:prstGeom>
          <a:solidFill>
            <a:srgbClr val="CC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D4AE67-64D7-429B-AB9C-177301C8C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" y="3114849"/>
            <a:ext cx="7239000" cy="1066800"/>
          </a:xfrm>
          <a:prstGeom prst="rect">
            <a:avLst/>
          </a:prstGeom>
          <a:solidFill>
            <a:srgbClr val="99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17890D93-35EE-43B9-AA4D-42D801190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9700" y="1743249"/>
            <a:ext cx="304800" cy="304800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DDB6AE-BA02-467B-A28F-8E771CB32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7100" y="1819449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F105A170-51E8-4DB2-8573-955425FEA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1819449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98A95510-E11F-42E2-AF44-6C5570F8F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3900" y="1819449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C1AEC367-C4A5-4264-9D2E-B04DAA6D3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7300" y="1819449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3721E5CB-0006-4DBB-8D9A-761BC1312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1819449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931F62C5-68EA-49BB-9075-3D1AF0F24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4100" y="1819449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505CDDC5-1B41-4931-8AC0-6E229BD7B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00" y="1819449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03071521-B39C-43CC-8B4B-B4208D498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900" y="1819449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D8D019D6-4970-4EC9-9FEF-F3F781FF4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4300" y="1819449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15">
            <a:extLst>
              <a:ext uri="{FF2B5EF4-FFF2-40B4-BE49-F238E27FC236}">
                <a16:creationId xmlns:a16="http://schemas.microsoft.com/office/drawing/2014/main" id="{FA08D734-AC67-4337-9E56-777060A33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1438449"/>
            <a:ext cx="6651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200"/>
              <a:t>Source</a:t>
            </a:r>
          </a:p>
        </p:txBody>
      </p:sp>
      <p:sp>
        <p:nvSpPr>
          <p:cNvPr id="16" name="Text Box 16">
            <a:extLst>
              <a:ext uri="{FF2B5EF4-FFF2-40B4-BE49-F238E27FC236}">
                <a16:creationId xmlns:a16="http://schemas.microsoft.com/office/drawing/2014/main" id="{2679D446-F5ED-4A95-95C1-3080F68BD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9900" y="2581449"/>
            <a:ext cx="420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800"/>
              <a:t>V</a:t>
            </a:r>
            <a:r>
              <a:rPr lang="en-US" altLang="en-US" sz="1800" baseline="-25000"/>
              <a:t>1</a:t>
            </a:r>
          </a:p>
        </p:txBody>
      </p:sp>
      <p:sp>
        <p:nvSpPr>
          <p:cNvPr id="17" name="Text Box 17">
            <a:extLst>
              <a:ext uri="{FF2B5EF4-FFF2-40B4-BE49-F238E27FC236}">
                <a16:creationId xmlns:a16="http://schemas.microsoft.com/office/drawing/2014/main" id="{A96A150C-734B-4D00-9D6C-6174C09C4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9900" y="3572049"/>
            <a:ext cx="420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800"/>
              <a:t>V</a:t>
            </a:r>
            <a:r>
              <a:rPr lang="en-US" altLang="en-US" sz="1800" baseline="-25000"/>
              <a:t>2</a:t>
            </a: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C6FA7A0C-C49E-4A0C-936A-0C76BB2D083E}"/>
              </a:ext>
            </a:extLst>
          </p:cNvPr>
          <p:cNvSpPr>
            <a:spLocks/>
          </p:cNvSpPr>
          <p:nvPr/>
        </p:nvSpPr>
        <p:spPr bwMode="auto">
          <a:xfrm>
            <a:off x="1562100" y="2124249"/>
            <a:ext cx="4572000" cy="1066800"/>
          </a:xfrm>
          <a:custGeom>
            <a:avLst/>
            <a:gdLst>
              <a:gd name="T0" fmla="*/ 0 w 2880"/>
              <a:gd name="T1" fmla="*/ 0 h 672"/>
              <a:gd name="T2" fmla="*/ 624 w 2880"/>
              <a:gd name="T3" fmla="*/ 672 h 672"/>
              <a:gd name="T4" fmla="*/ 2112 w 2880"/>
              <a:gd name="T5" fmla="*/ 672 h 672"/>
              <a:gd name="T6" fmla="*/ 2880 w 2880"/>
              <a:gd name="T7" fmla="*/ 0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80" h="672">
                <a:moveTo>
                  <a:pt x="0" y="0"/>
                </a:moveTo>
                <a:lnTo>
                  <a:pt x="624" y="672"/>
                </a:lnTo>
                <a:lnTo>
                  <a:pt x="2112" y="672"/>
                </a:lnTo>
                <a:lnTo>
                  <a:pt x="2880" y="0"/>
                </a:lnTo>
              </a:path>
            </a:pathLst>
          </a:custGeom>
          <a:noFill/>
          <a:ln w="25400" cap="flat" cmpd="sng">
            <a:solidFill>
              <a:schemeClr val="tx1"/>
            </a:solidFill>
            <a:prstDash val="sysDot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20">
            <a:extLst>
              <a:ext uri="{FF2B5EF4-FFF2-40B4-BE49-F238E27FC236}">
                <a16:creationId xmlns:a16="http://schemas.microsoft.com/office/drawing/2014/main" id="{A5A67008-1FC6-49C8-872D-D1D2F3D7F8F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98569" y="2048049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Line 21">
            <a:extLst>
              <a:ext uri="{FF2B5EF4-FFF2-40B4-BE49-F238E27FC236}">
                <a16:creationId xmlns:a16="http://schemas.microsoft.com/office/drawing/2014/main" id="{60D42FF3-8F0C-46E7-AD0E-44377E203631}"/>
              </a:ext>
            </a:extLst>
          </p:cNvPr>
          <p:cNvSpPr>
            <a:spLocks noChangeShapeType="1"/>
          </p:cNvSpPr>
          <p:nvPr/>
        </p:nvSpPr>
        <p:spPr bwMode="auto">
          <a:xfrm>
            <a:off x="7598569" y="2810049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Text Box 22">
            <a:extLst>
              <a:ext uri="{FF2B5EF4-FFF2-40B4-BE49-F238E27FC236}">
                <a16:creationId xmlns:a16="http://schemas.microsoft.com/office/drawing/2014/main" id="{9C5324FC-8351-4489-8F63-506DB48B8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1876" y="2352849"/>
            <a:ext cx="4333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800"/>
              <a:t>H</a:t>
            </a:r>
            <a:r>
              <a:rPr lang="en-US" altLang="en-US" sz="1800" baseline="-25000"/>
              <a:t>1</a:t>
            </a:r>
          </a:p>
        </p:txBody>
      </p:sp>
      <p:sp>
        <p:nvSpPr>
          <p:cNvPr id="22" name="Line 23">
            <a:extLst>
              <a:ext uri="{FF2B5EF4-FFF2-40B4-BE49-F238E27FC236}">
                <a16:creationId xmlns:a16="http://schemas.microsoft.com/office/drawing/2014/main" id="{6E2520F1-BB8C-4918-98B3-0AC623228A3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98569" y="3114849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24">
            <a:extLst>
              <a:ext uri="{FF2B5EF4-FFF2-40B4-BE49-F238E27FC236}">
                <a16:creationId xmlns:a16="http://schemas.microsoft.com/office/drawing/2014/main" id="{015743DB-AE46-43C6-BA45-57DD249A3100}"/>
              </a:ext>
            </a:extLst>
          </p:cNvPr>
          <p:cNvSpPr>
            <a:spLocks noChangeShapeType="1"/>
          </p:cNvSpPr>
          <p:nvPr/>
        </p:nvSpPr>
        <p:spPr bwMode="auto">
          <a:xfrm>
            <a:off x="7598569" y="3876849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Text Box 25">
            <a:extLst>
              <a:ext uri="{FF2B5EF4-FFF2-40B4-BE49-F238E27FC236}">
                <a16:creationId xmlns:a16="http://schemas.microsoft.com/office/drawing/2014/main" id="{9C6BDA78-D642-4493-9DC7-E1EB83E33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1876" y="3419649"/>
            <a:ext cx="4333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800"/>
              <a:t>H</a:t>
            </a:r>
            <a:r>
              <a:rPr lang="en-US" altLang="en-US" sz="1800" baseline="-25000"/>
              <a:t>2</a:t>
            </a:r>
          </a:p>
        </p:txBody>
      </p:sp>
      <p:sp>
        <p:nvSpPr>
          <p:cNvPr id="25" name="Rectangle 26">
            <a:extLst>
              <a:ext uri="{FF2B5EF4-FFF2-40B4-BE49-F238E27FC236}">
                <a16:creationId xmlns:a16="http://schemas.microsoft.com/office/drawing/2014/main" id="{9C94A22C-CA2E-4BC1-AE9C-6DC74ED17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" y="4181649"/>
            <a:ext cx="7239000" cy="106680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27">
            <a:extLst>
              <a:ext uri="{FF2B5EF4-FFF2-40B4-BE49-F238E27FC236}">
                <a16:creationId xmlns:a16="http://schemas.microsoft.com/office/drawing/2014/main" id="{A4678DB9-D2E6-4B62-B943-D9BCBD3AE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9900" y="4486449"/>
            <a:ext cx="420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800"/>
              <a:t>V</a:t>
            </a:r>
            <a:r>
              <a:rPr lang="en-US" altLang="en-US" sz="1800" baseline="-25000"/>
              <a:t>3</a:t>
            </a:r>
          </a:p>
        </p:txBody>
      </p:sp>
      <p:sp>
        <p:nvSpPr>
          <p:cNvPr id="27" name="Line 28">
            <a:extLst>
              <a:ext uri="{FF2B5EF4-FFF2-40B4-BE49-F238E27FC236}">
                <a16:creationId xmlns:a16="http://schemas.microsoft.com/office/drawing/2014/main" id="{DDFD9784-36EE-4886-B845-C4E7551096B2}"/>
              </a:ext>
            </a:extLst>
          </p:cNvPr>
          <p:cNvSpPr>
            <a:spLocks noChangeShapeType="1"/>
          </p:cNvSpPr>
          <p:nvPr/>
        </p:nvSpPr>
        <p:spPr bwMode="auto">
          <a:xfrm>
            <a:off x="1562100" y="2124249"/>
            <a:ext cx="30480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Freeform 29">
            <a:extLst>
              <a:ext uri="{FF2B5EF4-FFF2-40B4-BE49-F238E27FC236}">
                <a16:creationId xmlns:a16="http://schemas.microsoft.com/office/drawing/2014/main" id="{61876D6F-2055-4B5E-9C32-2223BC11DAFA}"/>
              </a:ext>
            </a:extLst>
          </p:cNvPr>
          <p:cNvSpPr>
            <a:spLocks/>
          </p:cNvSpPr>
          <p:nvPr/>
        </p:nvSpPr>
        <p:spPr bwMode="auto">
          <a:xfrm>
            <a:off x="1562100" y="2124249"/>
            <a:ext cx="4648200" cy="2133600"/>
          </a:xfrm>
          <a:custGeom>
            <a:avLst/>
            <a:gdLst>
              <a:gd name="T0" fmla="*/ 0 w 2928"/>
              <a:gd name="T1" fmla="*/ 0 h 1344"/>
              <a:gd name="T2" fmla="*/ 192 w 2928"/>
              <a:gd name="T3" fmla="*/ 672 h 1344"/>
              <a:gd name="T4" fmla="*/ 624 w 2928"/>
              <a:gd name="T5" fmla="*/ 1344 h 1344"/>
              <a:gd name="T6" fmla="*/ 2160 w 2928"/>
              <a:gd name="T7" fmla="*/ 1344 h 1344"/>
              <a:gd name="T8" fmla="*/ 2640 w 2928"/>
              <a:gd name="T9" fmla="*/ 672 h 1344"/>
              <a:gd name="T10" fmla="*/ 2928 w 2928"/>
              <a:gd name="T11" fmla="*/ 48 h 1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28" h="1344">
                <a:moveTo>
                  <a:pt x="0" y="0"/>
                </a:moveTo>
                <a:lnTo>
                  <a:pt x="192" y="672"/>
                </a:lnTo>
                <a:lnTo>
                  <a:pt x="624" y="1344"/>
                </a:lnTo>
                <a:lnTo>
                  <a:pt x="2160" y="1344"/>
                </a:lnTo>
                <a:lnTo>
                  <a:pt x="2640" y="672"/>
                </a:lnTo>
                <a:lnTo>
                  <a:pt x="2928" y="48"/>
                </a:ln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5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7618C-B64A-4415-BBF9-7F75156C5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Seismic Refraction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59E75C7-C01E-46A5-AB52-26C1E1C5E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1440961"/>
            <a:ext cx="5600700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048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1E8E6-0D97-48A5-8694-B70C05D7E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Seismic Refraction</a:t>
            </a:r>
          </a:p>
        </p:txBody>
      </p:sp>
      <p:sp>
        <p:nvSpPr>
          <p:cNvPr id="3" name="Freeform 1054">
            <a:extLst>
              <a:ext uri="{FF2B5EF4-FFF2-40B4-BE49-F238E27FC236}">
                <a16:creationId xmlns:a16="http://schemas.microsoft.com/office/drawing/2014/main" id="{DE733926-9D71-43C2-A2DE-D73768F02AD8}"/>
              </a:ext>
            </a:extLst>
          </p:cNvPr>
          <p:cNvSpPr>
            <a:spLocks/>
          </p:cNvSpPr>
          <p:nvPr/>
        </p:nvSpPr>
        <p:spPr bwMode="auto">
          <a:xfrm flipH="1" flipV="1">
            <a:off x="1066800" y="2077497"/>
            <a:ext cx="7010400" cy="1524000"/>
          </a:xfrm>
          <a:custGeom>
            <a:avLst/>
            <a:gdLst>
              <a:gd name="T0" fmla="*/ 0 w 4416"/>
              <a:gd name="T1" fmla="*/ 0 h 960"/>
              <a:gd name="T2" fmla="*/ 4416 w 4416"/>
              <a:gd name="T3" fmla="*/ 0 h 960"/>
              <a:gd name="T4" fmla="*/ 4416 w 4416"/>
              <a:gd name="T5" fmla="*/ 960 h 960"/>
              <a:gd name="T6" fmla="*/ 0 w 4416"/>
              <a:gd name="T7" fmla="*/ 384 h 960"/>
              <a:gd name="T8" fmla="*/ 0 w 4416"/>
              <a:gd name="T9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16" h="960">
                <a:moveTo>
                  <a:pt x="0" y="0"/>
                </a:moveTo>
                <a:lnTo>
                  <a:pt x="4416" y="0"/>
                </a:lnTo>
                <a:lnTo>
                  <a:pt x="4416" y="960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Freeform 1053">
            <a:extLst>
              <a:ext uri="{FF2B5EF4-FFF2-40B4-BE49-F238E27FC236}">
                <a16:creationId xmlns:a16="http://schemas.microsoft.com/office/drawing/2014/main" id="{7A6F4BBA-728B-41E0-8D0D-9A740395DABB}"/>
              </a:ext>
            </a:extLst>
          </p:cNvPr>
          <p:cNvSpPr>
            <a:spLocks/>
          </p:cNvSpPr>
          <p:nvPr/>
        </p:nvSpPr>
        <p:spPr bwMode="auto">
          <a:xfrm>
            <a:off x="1066800" y="1467897"/>
            <a:ext cx="7010400" cy="1524000"/>
          </a:xfrm>
          <a:custGeom>
            <a:avLst/>
            <a:gdLst>
              <a:gd name="T0" fmla="*/ 0 w 4416"/>
              <a:gd name="T1" fmla="*/ 0 h 960"/>
              <a:gd name="T2" fmla="*/ 4416 w 4416"/>
              <a:gd name="T3" fmla="*/ 0 h 960"/>
              <a:gd name="T4" fmla="*/ 4416 w 4416"/>
              <a:gd name="T5" fmla="*/ 960 h 960"/>
              <a:gd name="T6" fmla="*/ 0 w 4416"/>
              <a:gd name="T7" fmla="*/ 384 h 960"/>
              <a:gd name="T8" fmla="*/ 0 w 4416"/>
              <a:gd name="T9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16" h="960">
                <a:moveTo>
                  <a:pt x="0" y="0"/>
                </a:moveTo>
                <a:lnTo>
                  <a:pt x="4416" y="0"/>
                </a:lnTo>
                <a:lnTo>
                  <a:pt x="4416" y="960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AutoShape 1030">
            <a:extLst>
              <a:ext uri="{FF2B5EF4-FFF2-40B4-BE49-F238E27FC236}">
                <a16:creationId xmlns:a16="http://schemas.microsoft.com/office/drawing/2014/main" id="{42C43335-60AA-4311-96C4-C14410025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163097"/>
            <a:ext cx="304800" cy="304800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1031">
            <a:extLst>
              <a:ext uri="{FF2B5EF4-FFF2-40B4-BE49-F238E27FC236}">
                <a16:creationId xmlns:a16="http://schemas.microsoft.com/office/drawing/2014/main" id="{F88E3307-0A15-4277-9C01-4BE7CA4C8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1239297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1032">
            <a:extLst>
              <a:ext uri="{FF2B5EF4-FFF2-40B4-BE49-F238E27FC236}">
                <a16:creationId xmlns:a16="http://schemas.microsoft.com/office/drawing/2014/main" id="{0D9BC99C-C26D-43F9-8149-3EA487334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1239297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1033">
            <a:extLst>
              <a:ext uri="{FF2B5EF4-FFF2-40B4-BE49-F238E27FC236}">
                <a16:creationId xmlns:a16="http://schemas.microsoft.com/office/drawing/2014/main" id="{B9613CDE-A84F-4AD8-A38E-3CAEC5B79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239297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1034">
            <a:extLst>
              <a:ext uri="{FF2B5EF4-FFF2-40B4-BE49-F238E27FC236}">
                <a16:creationId xmlns:a16="http://schemas.microsoft.com/office/drawing/2014/main" id="{DDA3258B-5447-477F-87E5-09D6F56E7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1239297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1035">
            <a:extLst>
              <a:ext uri="{FF2B5EF4-FFF2-40B4-BE49-F238E27FC236}">
                <a16:creationId xmlns:a16="http://schemas.microsoft.com/office/drawing/2014/main" id="{ECC8F01F-10DC-46F0-8AE4-32DAA2844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1239297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036">
            <a:extLst>
              <a:ext uri="{FF2B5EF4-FFF2-40B4-BE49-F238E27FC236}">
                <a16:creationId xmlns:a16="http://schemas.microsoft.com/office/drawing/2014/main" id="{2AA4835D-723A-413D-BBE5-FF536751C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239297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1037">
            <a:extLst>
              <a:ext uri="{FF2B5EF4-FFF2-40B4-BE49-F238E27FC236}">
                <a16:creationId xmlns:a16="http://schemas.microsoft.com/office/drawing/2014/main" id="{C73810A7-798E-49C8-BB45-15577B107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239297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1038">
            <a:extLst>
              <a:ext uri="{FF2B5EF4-FFF2-40B4-BE49-F238E27FC236}">
                <a16:creationId xmlns:a16="http://schemas.microsoft.com/office/drawing/2014/main" id="{DED916EA-2D1C-447C-B695-66858A834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1239297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Rectangle 1039">
            <a:extLst>
              <a:ext uri="{FF2B5EF4-FFF2-40B4-BE49-F238E27FC236}">
                <a16:creationId xmlns:a16="http://schemas.microsoft.com/office/drawing/2014/main" id="{A0341E65-DC0A-4D1A-832E-548D5C8A9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1239297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1042">
            <a:extLst>
              <a:ext uri="{FF2B5EF4-FFF2-40B4-BE49-F238E27FC236}">
                <a16:creationId xmlns:a16="http://schemas.microsoft.com/office/drawing/2014/main" id="{696D6B34-7E69-4B59-BEEB-27456B4BC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1713" y="1736185"/>
            <a:ext cx="4206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800"/>
              <a:t>V</a:t>
            </a:r>
            <a:r>
              <a:rPr lang="en-US" altLang="en-US" sz="1800" baseline="-25000"/>
              <a:t>1</a:t>
            </a:r>
          </a:p>
        </p:txBody>
      </p:sp>
      <p:sp>
        <p:nvSpPr>
          <p:cNvPr id="17" name="Text Box 1043">
            <a:extLst>
              <a:ext uri="{FF2B5EF4-FFF2-40B4-BE49-F238E27FC236}">
                <a16:creationId xmlns:a16="http://schemas.microsoft.com/office/drawing/2014/main" id="{D58F1241-EB26-4DA5-A0DF-5BBD48831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1713" y="2898235"/>
            <a:ext cx="4206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800"/>
              <a:t>V</a:t>
            </a:r>
            <a:r>
              <a:rPr lang="en-US" altLang="en-US" sz="1800" baseline="-25000"/>
              <a:t>2</a:t>
            </a:r>
          </a:p>
        </p:txBody>
      </p:sp>
      <p:sp>
        <p:nvSpPr>
          <p:cNvPr id="18" name="Line 1055">
            <a:extLst>
              <a:ext uri="{FF2B5EF4-FFF2-40B4-BE49-F238E27FC236}">
                <a16:creationId xmlns:a16="http://schemas.microsoft.com/office/drawing/2014/main" id="{55E76E38-93B9-4D34-9AE8-4671B841B2B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24000" y="1467897"/>
            <a:ext cx="7620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ext Box 1059">
            <a:extLst>
              <a:ext uri="{FF2B5EF4-FFF2-40B4-BE49-F238E27FC236}">
                <a16:creationId xmlns:a16="http://schemas.microsoft.com/office/drawing/2014/main" id="{8040B7AD-D2FC-45A7-BDD0-0A0195EF4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325" y="1596485"/>
            <a:ext cx="4841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800"/>
              <a:t>z</a:t>
            </a:r>
            <a:r>
              <a:rPr lang="en-US" altLang="en-US" sz="1800" baseline="-25000"/>
              <a:t>1A</a:t>
            </a:r>
          </a:p>
        </p:txBody>
      </p:sp>
      <p:sp>
        <p:nvSpPr>
          <p:cNvPr id="20" name="Freeform 1061">
            <a:extLst>
              <a:ext uri="{FF2B5EF4-FFF2-40B4-BE49-F238E27FC236}">
                <a16:creationId xmlns:a16="http://schemas.microsoft.com/office/drawing/2014/main" id="{FB59E58B-A855-4B72-BA5E-C17CD3418665}"/>
              </a:ext>
            </a:extLst>
          </p:cNvPr>
          <p:cNvSpPr>
            <a:spLocks/>
          </p:cNvSpPr>
          <p:nvPr/>
        </p:nvSpPr>
        <p:spPr bwMode="auto">
          <a:xfrm>
            <a:off x="1543050" y="1948910"/>
            <a:ext cx="157163" cy="204787"/>
          </a:xfrm>
          <a:custGeom>
            <a:avLst/>
            <a:gdLst>
              <a:gd name="T0" fmla="*/ 0 w 99"/>
              <a:gd name="T1" fmla="*/ 0 h 129"/>
              <a:gd name="T2" fmla="*/ 99 w 99"/>
              <a:gd name="T3" fmla="*/ 15 h 129"/>
              <a:gd name="T4" fmla="*/ 84 w 99"/>
              <a:gd name="T5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9" h="129">
                <a:moveTo>
                  <a:pt x="0" y="0"/>
                </a:moveTo>
                <a:lnTo>
                  <a:pt x="99" y="15"/>
                </a:lnTo>
                <a:lnTo>
                  <a:pt x="84" y="129"/>
                </a:ln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Freeform 1062">
            <a:extLst>
              <a:ext uri="{FF2B5EF4-FFF2-40B4-BE49-F238E27FC236}">
                <a16:creationId xmlns:a16="http://schemas.microsoft.com/office/drawing/2014/main" id="{F5DE0D4D-1B66-434A-82BD-3E7BA36708E1}"/>
              </a:ext>
            </a:extLst>
          </p:cNvPr>
          <p:cNvSpPr>
            <a:spLocks/>
          </p:cNvSpPr>
          <p:nvPr/>
        </p:nvSpPr>
        <p:spPr bwMode="auto">
          <a:xfrm>
            <a:off x="1630363" y="1480597"/>
            <a:ext cx="4548187" cy="1181100"/>
          </a:xfrm>
          <a:custGeom>
            <a:avLst/>
            <a:gdLst>
              <a:gd name="T0" fmla="*/ 0 w 2865"/>
              <a:gd name="T1" fmla="*/ 0 h 744"/>
              <a:gd name="T2" fmla="*/ 372 w 2865"/>
              <a:gd name="T3" fmla="*/ 510 h 744"/>
              <a:gd name="T4" fmla="*/ 2012 w 2865"/>
              <a:gd name="T5" fmla="*/ 744 h 744"/>
              <a:gd name="T6" fmla="*/ 2865 w 2865"/>
              <a:gd name="T7" fmla="*/ 29 h 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5" h="744">
                <a:moveTo>
                  <a:pt x="0" y="0"/>
                </a:moveTo>
                <a:lnTo>
                  <a:pt x="372" y="510"/>
                </a:lnTo>
                <a:lnTo>
                  <a:pt x="2012" y="744"/>
                </a:lnTo>
                <a:lnTo>
                  <a:pt x="2865" y="29"/>
                </a:ln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Line 1064">
            <a:extLst>
              <a:ext uri="{FF2B5EF4-FFF2-40B4-BE49-F238E27FC236}">
                <a16:creationId xmlns:a16="http://schemas.microsoft.com/office/drawing/2014/main" id="{FF4689B6-36B5-4703-A644-72DB05FBF7E0}"/>
              </a:ext>
            </a:extLst>
          </p:cNvPr>
          <p:cNvSpPr>
            <a:spLocks noChangeShapeType="1"/>
          </p:cNvSpPr>
          <p:nvPr/>
        </p:nvSpPr>
        <p:spPr bwMode="auto">
          <a:xfrm>
            <a:off x="5692775" y="2672810"/>
            <a:ext cx="20494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Text Box 1065">
            <a:extLst>
              <a:ext uri="{FF2B5EF4-FFF2-40B4-BE49-F238E27FC236}">
                <a16:creationId xmlns:a16="http://schemas.microsoft.com/office/drawing/2014/main" id="{65DD09E2-F667-4491-AD96-A5DF48A3B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7913" y="2631535"/>
            <a:ext cx="3032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800">
                <a:sym typeface="Symbol" panose="05050102010706020507" pitchFamily="18" charset="2"/>
              </a:rPr>
              <a:t></a:t>
            </a:r>
            <a:endParaRPr lang="en-US" altLang="en-US" sz="1800"/>
          </a:p>
        </p:txBody>
      </p:sp>
      <p:sp>
        <p:nvSpPr>
          <p:cNvPr id="45" name="Freeform 2">
            <a:extLst>
              <a:ext uri="{FF2B5EF4-FFF2-40B4-BE49-F238E27FC236}">
                <a16:creationId xmlns:a16="http://schemas.microsoft.com/office/drawing/2014/main" id="{30371719-0D18-4C97-ACE7-8B951D9261FD}"/>
              </a:ext>
            </a:extLst>
          </p:cNvPr>
          <p:cNvSpPr>
            <a:spLocks/>
          </p:cNvSpPr>
          <p:nvPr/>
        </p:nvSpPr>
        <p:spPr bwMode="auto">
          <a:xfrm flipH="1" flipV="1">
            <a:off x="1054100" y="4791104"/>
            <a:ext cx="7010400" cy="1524000"/>
          </a:xfrm>
          <a:custGeom>
            <a:avLst/>
            <a:gdLst>
              <a:gd name="T0" fmla="*/ 0 w 4416"/>
              <a:gd name="T1" fmla="*/ 0 h 960"/>
              <a:gd name="T2" fmla="*/ 4416 w 4416"/>
              <a:gd name="T3" fmla="*/ 0 h 960"/>
              <a:gd name="T4" fmla="*/ 4416 w 4416"/>
              <a:gd name="T5" fmla="*/ 960 h 960"/>
              <a:gd name="T6" fmla="*/ 0 w 4416"/>
              <a:gd name="T7" fmla="*/ 384 h 960"/>
              <a:gd name="T8" fmla="*/ 0 w 4416"/>
              <a:gd name="T9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16" h="960">
                <a:moveTo>
                  <a:pt x="0" y="0"/>
                </a:moveTo>
                <a:lnTo>
                  <a:pt x="4416" y="0"/>
                </a:lnTo>
                <a:lnTo>
                  <a:pt x="4416" y="960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Freeform 3">
            <a:extLst>
              <a:ext uri="{FF2B5EF4-FFF2-40B4-BE49-F238E27FC236}">
                <a16:creationId xmlns:a16="http://schemas.microsoft.com/office/drawing/2014/main" id="{3C3F8FCD-C51B-4767-ABAC-4EEF5489CE27}"/>
              </a:ext>
            </a:extLst>
          </p:cNvPr>
          <p:cNvSpPr>
            <a:spLocks/>
          </p:cNvSpPr>
          <p:nvPr/>
        </p:nvSpPr>
        <p:spPr bwMode="auto">
          <a:xfrm>
            <a:off x="1054100" y="4181504"/>
            <a:ext cx="7010400" cy="1524000"/>
          </a:xfrm>
          <a:custGeom>
            <a:avLst/>
            <a:gdLst>
              <a:gd name="T0" fmla="*/ 0 w 4416"/>
              <a:gd name="T1" fmla="*/ 0 h 960"/>
              <a:gd name="T2" fmla="*/ 4416 w 4416"/>
              <a:gd name="T3" fmla="*/ 0 h 960"/>
              <a:gd name="T4" fmla="*/ 4416 w 4416"/>
              <a:gd name="T5" fmla="*/ 960 h 960"/>
              <a:gd name="T6" fmla="*/ 0 w 4416"/>
              <a:gd name="T7" fmla="*/ 384 h 960"/>
              <a:gd name="T8" fmla="*/ 0 w 4416"/>
              <a:gd name="T9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16" h="960">
                <a:moveTo>
                  <a:pt x="0" y="0"/>
                </a:moveTo>
                <a:lnTo>
                  <a:pt x="4416" y="0"/>
                </a:lnTo>
                <a:lnTo>
                  <a:pt x="4416" y="960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AutoShape 5">
            <a:extLst>
              <a:ext uri="{FF2B5EF4-FFF2-40B4-BE49-F238E27FC236}">
                <a16:creationId xmlns:a16="http://schemas.microsoft.com/office/drawing/2014/main" id="{4DE336B3-054F-43AA-B43C-048F80FD9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500" y="3864004"/>
            <a:ext cx="304800" cy="304800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Rectangle 6">
            <a:extLst>
              <a:ext uri="{FF2B5EF4-FFF2-40B4-BE49-F238E27FC236}">
                <a16:creationId xmlns:a16="http://schemas.microsoft.com/office/drawing/2014/main" id="{CA2EF9AC-CDDA-4D9E-8917-8A257D141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1100" y="3952904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Rectangle 7">
            <a:extLst>
              <a:ext uri="{FF2B5EF4-FFF2-40B4-BE49-F238E27FC236}">
                <a16:creationId xmlns:a16="http://schemas.microsoft.com/office/drawing/2014/main" id="{2D7C8EC4-BDBB-48BF-A15C-FA609B348B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0" y="3952904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Rectangle 8">
            <a:extLst>
              <a:ext uri="{FF2B5EF4-FFF2-40B4-BE49-F238E27FC236}">
                <a16:creationId xmlns:a16="http://schemas.microsoft.com/office/drawing/2014/main" id="{ECE9B76F-486E-4304-AB61-488806E4F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900" y="3952904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Rectangle 9">
            <a:extLst>
              <a:ext uri="{FF2B5EF4-FFF2-40B4-BE49-F238E27FC236}">
                <a16:creationId xmlns:a16="http://schemas.microsoft.com/office/drawing/2014/main" id="{3A516863-4001-4F04-A52E-EA2715BC4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1300" y="3952904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Rectangle 10">
            <a:extLst>
              <a:ext uri="{FF2B5EF4-FFF2-40B4-BE49-F238E27FC236}">
                <a16:creationId xmlns:a16="http://schemas.microsoft.com/office/drawing/2014/main" id="{B6DEDE93-FCF0-44D5-9544-0789E8DCD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700" y="3952904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Rectangle 11">
            <a:extLst>
              <a:ext uri="{FF2B5EF4-FFF2-40B4-BE49-F238E27FC236}">
                <a16:creationId xmlns:a16="http://schemas.microsoft.com/office/drawing/2014/main" id="{64960E9B-D48D-4168-9E18-18429E0D3D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8100" y="3952904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Rectangle 12">
            <a:extLst>
              <a:ext uri="{FF2B5EF4-FFF2-40B4-BE49-F238E27FC236}">
                <a16:creationId xmlns:a16="http://schemas.microsoft.com/office/drawing/2014/main" id="{CD05ACF8-CAD3-409F-88CB-B745B8F0D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0" y="3952904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Rectangle 13">
            <a:extLst>
              <a:ext uri="{FF2B5EF4-FFF2-40B4-BE49-F238E27FC236}">
                <a16:creationId xmlns:a16="http://schemas.microsoft.com/office/drawing/2014/main" id="{218AB1A6-B933-4EE6-834E-4A8EA5A2C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900" y="3952904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Rectangle 14">
            <a:extLst>
              <a:ext uri="{FF2B5EF4-FFF2-40B4-BE49-F238E27FC236}">
                <a16:creationId xmlns:a16="http://schemas.microsoft.com/office/drawing/2014/main" id="{5E94BA06-D359-44B1-8327-B5D3E2151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3952904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Text Box 16">
            <a:extLst>
              <a:ext uri="{FF2B5EF4-FFF2-40B4-BE49-F238E27FC236}">
                <a16:creationId xmlns:a16="http://schemas.microsoft.com/office/drawing/2014/main" id="{F9E400CF-2D7A-4A62-8671-6CCDF05E9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2413" y="4495829"/>
            <a:ext cx="4206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800"/>
              <a:t>V</a:t>
            </a:r>
            <a:r>
              <a:rPr lang="en-US" altLang="en-US" sz="1800" baseline="-25000"/>
              <a:t>1</a:t>
            </a:r>
          </a:p>
        </p:txBody>
      </p:sp>
      <p:sp>
        <p:nvSpPr>
          <p:cNvPr id="59" name="Text Box 17">
            <a:extLst>
              <a:ext uri="{FF2B5EF4-FFF2-40B4-BE49-F238E27FC236}">
                <a16:creationId xmlns:a16="http://schemas.microsoft.com/office/drawing/2014/main" id="{776722FB-99F7-4284-BA15-DA9B08271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2413" y="5600729"/>
            <a:ext cx="4206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800"/>
              <a:t>V</a:t>
            </a:r>
            <a:r>
              <a:rPr lang="en-US" altLang="en-US" sz="1800" baseline="-25000"/>
              <a:t>2</a:t>
            </a:r>
          </a:p>
        </p:txBody>
      </p:sp>
      <p:sp>
        <p:nvSpPr>
          <p:cNvPr id="60" name="Text Box 19">
            <a:extLst>
              <a:ext uri="{FF2B5EF4-FFF2-40B4-BE49-F238E27FC236}">
                <a16:creationId xmlns:a16="http://schemas.microsoft.com/office/drawing/2014/main" id="{CBF44F03-6498-4B79-8E56-F455E4C6C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1575" y="4819679"/>
            <a:ext cx="4841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800"/>
              <a:t>z</a:t>
            </a:r>
            <a:r>
              <a:rPr lang="en-US" altLang="en-US" sz="1800" baseline="-25000"/>
              <a:t>1B</a:t>
            </a:r>
          </a:p>
        </p:txBody>
      </p:sp>
      <p:sp>
        <p:nvSpPr>
          <p:cNvPr id="61" name="Freeform 23">
            <a:extLst>
              <a:ext uri="{FF2B5EF4-FFF2-40B4-BE49-F238E27FC236}">
                <a16:creationId xmlns:a16="http://schemas.microsoft.com/office/drawing/2014/main" id="{812715CC-2D5B-432D-B671-3865DF355009}"/>
              </a:ext>
            </a:extLst>
          </p:cNvPr>
          <p:cNvSpPr>
            <a:spLocks/>
          </p:cNvSpPr>
          <p:nvPr/>
        </p:nvSpPr>
        <p:spPr bwMode="auto">
          <a:xfrm>
            <a:off x="1652588" y="4216429"/>
            <a:ext cx="5948362" cy="1262063"/>
          </a:xfrm>
          <a:custGeom>
            <a:avLst/>
            <a:gdLst>
              <a:gd name="T0" fmla="*/ 3747 w 3747"/>
              <a:gd name="T1" fmla="*/ 8 h 795"/>
              <a:gd name="T2" fmla="*/ 2617 w 3747"/>
              <a:gd name="T3" fmla="*/ 795 h 795"/>
              <a:gd name="T4" fmla="*/ 466 w 3747"/>
              <a:gd name="T5" fmla="*/ 504 h 795"/>
              <a:gd name="T6" fmla="*/ 0 w 3747"/>
              <a:gd name="T7" fmla="*/ 0 h 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47" h="795">
                <a:moveTo>
                  <a:pt x="3747" y="8"/>
                </a:moveTo>
                <a:lnTo>
                  <a:pt x="2617" y="795"/>
                </a:lnTo>
                <a:lnTo>
                  <a:pt x="466" y="504"/>
                </a:lnTo>
                <a:lnTo>
                  <a:pt x="0" y="0"/>
                </a:ln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Line 24">
            <a:extLst>
              <a:ext uri="{FF2B5EF4-FFF2-40B4-BE49-F238E27FC236}">
                <a16:creationId xmlns:a16="http://schemas.microsoft.com/office/drawing/2014/main" id="{94D92158-8239-4950-8B89-3661A8C3B0D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04100" y="4240242"/>
            <a:ext cx="185738" cy="1400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Freeform 26">
            <a:extLst>
              <a:ext uri="{FF2B5EF4-FFF2-40B4-BE49-F238E27FC236}">
                <a16:creationId xmlns:a16="http://schemas.microsoft.com/office/drawing/2014/main" id="{FA7D3925-839C-436C-A261-3728DA49A0A5}"/>
              </a:ext>
            </a:extLst>
          </p:cNvPr>
          <p:cNvSpPr>
            <a:spLocks/>
          </p:cNvSpPr>
          <p:nvPr/>
        </p:nvSpPr>
        <p:spPr bwMode="auto">
          <a:xfrm>
            <a:off x="7445375" y="5381654"/>
            <a:ext cx="204788" cy="271463"/>
          </a:xfrm>
          <a:custGeom>
            <a:avLst/>
            <a:gdLst>
              <a:gd name="T0" fmla="*/ 0 w 129"/>
              <a:gd name="T1" fmla="*/ 0 h 171"/>
              <a:gd name="T2" fmla="*/ 129 w 129"/>
              <a:gd name="T3" fmla="*/ 18 h 171"/>
              <a:gd name="T4" fmla="*/ 111 w 129"/>
              <a:gd name="T5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9" h="171">
                <a:moveTo>
                  <a:pt x="0" y="0"/>
                </a:moveTo>
                <a:lnTo>
                  <a:pt x="129" y="18"/>
                </a:lnTo>
                <a:lnTo>
                  <a:pt x="111" y="171"/>
                </a:ln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Line 27">
            <a:extLst>
              <a:ext uri="{FF2B5EF4-FFF2-40B4-BE49-F238E27FC236}">
                <a16:creationId xmlns:a16="http://schemas.microsoft.com/office/drawing/2014/main" id="{9E113813-27FC-4F0E-AA03-392A005A20D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7725" y="5084792"/>
            <a:ext cx="22923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Text Box 28">
            <a:extLst>
              <a:ext uri="{FF2B5EF4-FFF2-40B4-BE49-F238E27FC236}">
                <a16:creationId xmlns:a16="http://schemas.microsoft.com/office/drawing/2014/main" id="{F5A5C7FC-72E7-4E21-9EFC-FEF3E6196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750" y="5032404"/>
            <a:ext cx="3032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800">
                <a:sym typeface="Symbol" panose="05050102010706020507" pitchFamily="18" charset="2"/>
              </a:rPr>
              <a:t></a:t>
            </a: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3833987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CEF39-7AC2-4A32-BF07-3D07FFAC6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Seismic Refraction</a:t>
            </a:r>
          </a:p>
        </p:txBody>
      </p:sp>
      <p:pic>
        <p:nvPicPr>
          <p:cNvPr id="4" name="Picture 1027">
            <a:extLst>
              <a:ext uri="{FF2B5EF4-FFF2-40B4-BE49-F238E27FC236}">
                <a16:creationId xmlns:a16="http://schemas.microsoft.com/office/drawing/2014/main" id="{1CC56345-ABE8-4DC1-B873-76676C05C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1478015"/>
            <a:ext cx="5600700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reeform 1028">
            <a:extLst>
              <a:ext uri="{FF2B5EF4-FFF2-40B4-BE49-F238E27FC236}">
                <a16:creationId xmlns:a16="http://schemas.microsoft.com/office/drawing/2014/main" id="{468F1FEF-E347-4F33-BB4A-807F96EF2CD7}"/>
              </a:ext>
            </a:extLst>
          </p:cNvPr>
          <p:cNvSpPr>
            <a:spLocks/>
          </p:cNvSpPr>
          <p:nvPr/>
        </p:nvSpPr>
        <p:spPr bwMode="auto">
          <a:xfrm>
            <a:off x="5129213" y="2444803"/>
            <a:ext cx="879475" cy="693737"/>
          </a:xfrm>
          <a:custGeom>
            <a:avLst/>
            <a:gdLst>
              <a:gd name="T0" fmla="*/ 554 w 554"/>
              <a:gd name="T1" fmla="*/ 0 h 437"/>
              <a:gd name="T2" fmla="*/ 0 w 554"/>
              <a:gd name="T3" fmla="*/ 0 h 437"/>
              <a:gd name="T4" fmla="*/ 0 w 554"/>
              <a:gd name="T5" fmla="*/ 437 h 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4" h="437">
                <a:moveTo>
                  <a:pt x="554" y="0"/>
                </a:moveTo>
                <a:lnTo>
                  <a:pt x="0" y="0"/>
                </a:lnTo>
                <a:lnTo>
                  <a:pt x="0" y="437"/>
                </a:ln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" name="Object 1029">
            <a:extLst>
              <a:ext uri="{FF2B5EF4-FFF2-40B4-BE49-F238E27FC236}">
                <a16:creationId xmlns:a16="http://schemas.microsoft.com/office/drawing/2014/main" id="{AA3021DE-D823-43AE-BEA8-7C2B710168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4651458"/>
              </p:ext>
            </p:extLst>
          </p:nvPr>
        </p:nvGraphicFramePr>
        <p:xfrm>
          <a:off x="4651375" y="2382890"/>
          <a:ext cx="3302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3" name="Equation" r:id="rId4" imgW="330120" imgH="799920" progId="Equation.3">
                  <p:embed/>
                </p:oleObj>
              </mc:Choice>
              <mc:Fallback>
                <p:oleObj name="Equation" r:id="rId4" imgW="330120" imgH="799920" progId="Equation.3">
                  <p:embed/>
                  <p:pic>
                    <p:nvPicPr>
                      <p:cNvPr id="6" name="Object 1029">
                        <a:extLst>
                          <a:ext uri="{FF2B5EF4-FFF2-40B4-BE49-F238E27FC236}">
                            <a16:creationId xmlns:a16="http://schemas.microsoft.com/office/drawing/2014/main" id="{AA3021DE-D823-43AE-BEA8-7C2B7101681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1375" y="2382890"/>
                        <a:ext cx="33020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reeform 1030">
            <a:extLst>
              <a:ext uri="{FF2B5EF4-FFF2-40B4-BE49-F238E27FC236}">
                <a16:creationId xmlns:a16="http://schemas.microsoft.com/office/drawing/2014/main" id="{40E9BCC2-B66C-4E0B-8162-E8884B8BB6E9}"/>
              </a:ext>
            </a:extLst>
          </p:cNvPr>
          <p:cNvSpPr>
            <a:spLocks/>
          </p:cNvSpPr>
          <p:nvPr/>
        </p:nvSpPr>
        <p:spPr bwMode="auto">
          <a:xfrm>
            <a:off x="4283075" y="3521128"/>
            <a:ext cx="949325" cy="531812"/>
          </a:xfrm>
          <a:custGeom>
            <a:avLst/>
            <a:gdLst>
              <a:gd name="T0" fmla="*/ 0 w 598"/>
              <a:gd name="T1" fmla="*/ 335 h 335"/>
              <a:gd name="T2" fmla="*/ 598 w 598"/>
              <a:gd name="T3" fmla="*/ 335 h 335"/>
              <a:gd name="T4" fmla="*/ 598 w 598"/>
              <a:gd name="T5" fmla="*/ 0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98" h="335">
                <a:moveTo>
                  <a:pt x="0" y="335"/>
                </a:moveTo>
                <a:lnTo>
                  <a:pt x="598" y="335"/>
                </a:lnTo>
                <a:lnTo>
                  <a:pt x="598" y="0"/>
                </a:ln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8" name="Object 1031">
            <a:extLst>
              <a:ext uri="{FF2B5EF4-FFF2-40B4-BE49-F238E27FC236}">
                <a16:creationId xmlns:a16="http://schemas.microsoft.com/office/drawing/2014/main" id="{D25F11BC-C73B-44AF-B3A5-EF1C43058C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0194981"/>
              </p:ext>
            </p:extLst>
          </p:nvPr>
        </p:nvGraphicFramePr>
        <p:xfrm>
          <a:off x="5340350" y="3329040"/>
          <a:ext cx="9906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4" name="Equation" r:id="rId6" imgW="990360" imgH="825480" progId="Equation.3">
                  <p:embed/>
                </p:oleObj>
              </mc:Choice>
              <mc:Fallback>
                <p:oleObj name="Equation" r:id="rId6" imgW="990360" imgH="825480" progId="Equation.3">
                  <p:embed/>
                  <p:pic>
                    <p:nvPicPr>
                      <p:cNvPr id="8" name="Object 1031">
                        <a:extLst>
                          <a:ext uri="{FF2B5EF4-FFF2-40B4-BE49-F238E27FC236}">
                            <a16:creationId xmlns:a16="http://schemas.microsoft.com/office/drawing/2014/main" id="{D25F11BC-C73B-44AF-B3A5-EF1C43058CD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0350" y="3329040"/>
                        <a:ext cx="990600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0844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FC244-D376-48CB-A16C-509E49D8C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Seismic Refraction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B449E8BB-1682-4408-A0AF-886989875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584" y="1474320"/>
            <a:ext cx="5600700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reeform 5">
            <a:extLst>
              <a:ext uri="{FF2B5EF4-FFF2-40B4-BE49-F238E27FC236}">
                <a16:creationId xmlns:a16="http://schemas.microsoft.com/office/drawing/2014/main" id="{E8F3E99E-D215-4F5A-8006-234B3E9F108B}"/>
              </a:ext>
            </a:extLst>
          </p:cNvPr>
          <p:cNvSpPr>
            <a:spLocks/>
          </p:cNvSpPr>
          <p:nvPr/>
        </p:nvSpPr>
        <p:spPr bwMode="auto">
          <a:xfrm>
            <a:off x="3183984" y="2325220"/>
            <a:ext cx="857250" cy="671513"/>
          </a:xfrm>
          <a:custGeom>
            <a:avLst/>
            <a:gdLst>
              <a:gd name="T0" fmla="*/ 0 w 540"/>
              <a:gd name="T1" fmla="*/ 0 h 423"/>
              <a:gd name="T2" fmla="*/ 540 w 540"/>
              <a:gd name="T3" fmla="*/ 0 h 423"/>
              <a:gd name="T4" fmla="*/ 540 w 540"/>
              <a:gd name="T5" fmla="*/ 423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40" h="423">
                <a:moveTo>
                  <a:pt x="0" y="0"/>
                </a:moveTo>
                <a:lnTo>
                  <a:pt x="540" y="0"/>
                </a:lnTo>
                <a:lnTo>
                  <a:pt x="540" y="423"/>
                </a:ln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5" name="Object 6">
            <a:extLst>
              <a:ext uri="{FF2B5EF4-FFF2-40B4-BE49-F238E27FC236}">
                <a16:creationId xmlns:a16="http://schemas.microsoft.com/office/drawing/2014/main" id="{2DAA0372-3066-48A6-B0BF-2530B9B02A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684511"/>
              </p:ext>
            </p:extLst>
          </p:nvPr>
        </p:nvGraphicFramePr>
        <p:xfrm>
          <a:off x="4153946" y="2276008"/>
          <a:ext cx="3302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7" name="Equation" r:id="rId4" imgW="330120" imgH="799920" progId="Equation.3">
                  <p:embed/>
                </p:oleObj>
              </mc:Choice>
              <mc:Fallback>
                <p:oleObj name="Equation" r:id="rId4" imgW="330120" imgH="799920" progId="Equation.3">
                  <p:embed/>
                  <p:pic>
                    <p:nvPicPr>
                      <p:cNvPr id="5" name="Object 6">
                        <a:extLst>
                          <a:ext uri="{FF2B5EF4-FFF2-40B4-BE49-F238E27FC236}">
                            <a16:creationId xmlns:a16="http://schemas.microsoft.com/office/drawing/2014/main" id="{2DAA0372-3066-48A6-B0BF-2530B9B02A3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3946" y="2276008"/>
                        <a:ext cx="33020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reeform 7">
            <a:extLst>
              <a:ext uri="{FF2B5EF4-FFF2-40B4-BE49-F238E27FC236}">
                <a16:creationId xmlns:a16="http://schemas.microsoft.com/office/drawing/2014/main" id="{F7EF1789-3FA4-4BB3-9395-ABA2331C4974}"/>
              </a:ext>
            </a:extLst>
          </p:cNvPr>
          <p:cNvSpPr>
            <a:spLocks/>
          </p:cNvSpPr>
          <p:nvPr/>
        </p:nvSpPr>
        <p:spPr bwMode="auto">
          <a:xfrm>
            <a:off x="4850859" y="3506320"/>
            <a:ext cx="820737" cy="509588"/>
          </a:xfrm>
          <a:custGeom>
            <a:avLst/>
            <a:gdLst>
              <a:gd name="T0" fmla="*/ 0 w 517"/>
              <a:gd name="T1" fmla="*/ 0 h 321"/>
              <a:gd name="T2" fmla="*/ 517 w 517"/>
              <a:gd name="T3" fmla="*/ 0 h 321"/>
              <a:gd name="T4" fmla="*/ 517 w 517"/>
              <a:gd name="T5" fmla="*/ 321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17" h="321">
                <a:moveTo>
                  <a:pt x="0" y="0"/>
                </a:moveTo>
                <a:lnTo>
                  <a:pt x="517" y="0"/>
                </a:lnTo>
                <a:lnTo>
                  <a:pt x="517" y="321"/>
                </a:ln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7" name="Object 8">
            <a:extLst>
              <a:ext uri="{FF2B5EF4-FFF2-40B4-BE49-F238E27FC236}">
                <a16:creationId xmlns:a16="http://schemas.microsoft.com/office/drawing/2014/main" id="{D482B57C-5BA3-4F23-B4A5-CF12E3DED2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6425875"/>
              </p:ext>
            </p:extLst>
          </p:nvPr>
        </p:nvGraphicFramePr>
        <p:xfrm>
          <a:off x="5920834" y="3369795"/>
          <a:ext cx="68580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8" name="Equation" r:id="rId6" imgW="685800" imgH="850680" progId="Equation.3">
                  <p:embed/>
                </p:oleObj>
              </mc:Choice>
              <mc:Fallback>
                <p:oleObj name="Equation" r:id="rId6" imgW="685800" imgH="850680" progId="Equation.3">
                  <p:embed/>
                  <p:pic>
                    <p:nvPicPr>
                      <p:cNvPr id="7" name="Object 8">
                        <a:extLst>
                          <a:ext uri="{FF2B5EF4-FFF2-40B4-BE49-F238E27FC236}">
                            <a16:creationId xmlns:a16="http://schemas.microsoft.com/office/drawing/2014/main" id="{D482B57C-5BA3-4F23-B4A5-CF12E3DED25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0834" y="3369795"/>
                        <a:ext cx="685800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8531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B3682-F78D-41A2-A6A0-680EF8135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Seismic Refraction</a:t>
            </a:r>
          </a:p>
        </p:txBody>
      </p:sp>
      <p:graphicFrame>
        <p:nvGraphicFramePr>
          <p:cNvPr id="3" name="Object 3">
            <a:extLst>
              <a:ext uri="{FF2B5EF4-FFF2-40B4-BE49-F238E27FC236}">
                <a16:creationId xmlns:a16="http://schemas.microsoft.com/office/drawing/2014/main" id="{961D79AF-34FA-4888-BA84-9670C112DC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12825" y="2128838"/>
          <a:ext cx="2882900" cy="287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0" name="Equation" r:id="rId3" imgW="2882880" imgH="2869920" progId="Equation.3">
                  <p:embed/>
                </p:oleObj>
              </mc:Choice>
              <mc:Fallback>
                <p:oleObj name="Equation" r:id="rId3" imgW="2882880" imgH="2869920" progId="Equation.3">
                  <p:embed/>
                  <p:pic>
                    <p:nvPicPr>
                      <p:cNvPr id="3" name="Object 3">
                        <a:extLst>
                          <a:ext uri="{FF2B5EF4-FFF2-40B4-BE49-F238E27FC236}">
                            <a16:creationId xmlns:a16="http://schemas.microsoft.com/office/drawing/2014/main" id="{961D79AF-34FA-4888-BA84-9670C112DC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2825" y="2128838"/>
                        <a:ext cx="2882900" cy="287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AutoShape 4">
            <a:extLst>
              <a:ext uri="{FF2B5EF4-FFF2-40B4-BE49-F238E27FC236}">
                <a16:creationId xmlns:a16="http://schemas.microsoft.com/office/drawing/2014/main" id="{AE03C8F7-26FB-42D6-8F23-1D08C33ECCA5}"/>
              </a:ext>
            </a:extLst>
          </p:cNvPr>
          <p:cNvSpPr>
            <a:spLocks/>
          </p:cNvSpPr>
          <p:nvPr/>
        </p:nvSpPr>
        <p:spPr bwMode="auto">
          <a:xfrm>
            <a:off x="3981450" y="1849438"/>
            <a:ext cx="417513" cy="2349500"/>
          </a:xfrm>
          <a:prstGeom prst="rightBrace">
            <a:avLst>
              <a:gd name="adj1" fmla="val 46895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C3C57A66-31C4-4F43-B798-9D87787C2C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075" y="2843213"/>
            <a:ext cx="351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800"/>
              <a:t>Two Equations – Two Unknowns</a:t>
            </a:r>
          </a:p>
        </p:txBody>
      </p:sp>
    </p:spTree>
    <p:extLst>
      <p:ext uri="{BB962C8B-B14F-4D97-AF65-F5344CB8AC3E}">
        <p14:creationId xmlns:p14="http://schemas.microsoft.com/office/powerpoint/2010/main" val="2440079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97EA5-2092-429B-802D-5BBD7CC4E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Seismic Refraction Examples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19E6CA-2778-4EF5-8D5D-A14BEA0CC4FB}"/>
              </a:ext>
            </a:extLst>
          </p:cNvPr>
          <p:cNvGrpSpPr/>
          <p:nvPr/>
        </p:nvGrpSpPr>
        <p:grpSpPr>
          <a:xfrm>
            <a:off x="1780385" y="1646259"/>
            <a:ext cx="3461505" cy="108705"/>
            <a:chOff x="1408596" y="3957376"/>
            <a:chExt cx="3461505" cy="10870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1F93683-6F13-4371-B462-6A7375D90111}"/>
                </a:ext>
              </a:extLst>
            </p:cNvPr>
            <p:cNvSpPr/>
            <p:nvPr/>
          </p:nvSpPr>
          <p:spPr>
            <a:xfrm>
              <a:off x="14085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EEC96B1-B319-4072-B1E2-B18B513C12DE}"/>
                </a:ext>
              </a:extLst>
            </p:cNvPr>
            <p:cNvSpPr/>
            <p:nvPr/>
          </p:nvSpPr>
          <p:spPr>
            <a:xfrm>
              <a:off x="15609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B333A2E-65EC-4977-B9BB-93013238CFD1}"/>
                </a:ext>
              </a:extLst>
            </p:cNvPr>
            <p:cNvSpPr/>
            <p:nvPr/>
          </p:nvSpPr>
          <p:spPr>
            <a:xfrm>
              <a:off x="17133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8C99876-AF47-4224-B47A-8C39362ECD55}"/>
                </a:ext>
              </a:extLst>
            </p:cNvPr>
            <p:cNvSpPr/>
            <p:nvPr/>
          </p:nvSpPr>
          <p:spPr>
            <a:xfrm>
              <a:off x="18657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05E81D0-9871-4EDA-B128-1AFCA8C8B20C}"/>
                </a:ext>
              </a:extLst>
            </p:cNvPr>
            <p:cNvSpPr/>
            <p:nvPr/>
          </p:nvSpPr>
          <p:spPr>
            <a:xfrm>
              <a:off x="20181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1EF023B-0F9C-4090-8AE2-A0964FF13726}"/>
                </a:ext>
              </a:extLst>
            </p:cNvPr>
            <p:cNvSpPr/>
            <p:nvPr/>
          </p:nvSpPr>
          <p:spPr>
            <a:xfrm>
              <a:off x="21705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31F228C-F4CC-4F5C-BF13-4C4350C70C6F}"/>
                </a:ext>
              </a:extLst>
            </p:cNvPr>
            <p:cNvSpPr/>
            <p:nvPr/>
          </p:nvSpPr>
          <p:spPr>
            <a:xfrm>
              <a:off x="23229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663CC8B-9926-419B-B4C9-96D8453813A0}"/>
                </a:ext>
              </a:extLst>
            </p:cNvPr>
            <p:cNvSpPr/>
            <p:nvPr/>
          </p:nvSpPr>
          <p:spPr>
            <a:xfrm>
              <a:off x="24753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2623E03-D10D-4B9E-B2B9-BC5201F2F087}"/>
                </a:ext>
              </a:extLst>
            </p:cNvPr>
            <p:cNvSpPr/>
            <p:nvPr/>
          </p:nvSpPr>
          <p:spPr>
            <a:xfrm>
              <a:off x="26277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896DF77-A592-4AEF-AD01-4438882DAB67}"/>
                </a:ext>
              </a:extLst>
            </p:cNvPr>
            <p:cNvSpPr/>
            <p:nvPr/>
          </p:nvSpPr>
          <p:spPr>
            <a:xfrm>
              <a:off x="27801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444887A-50AA-4F53-BA48-9233DA9A2F57}"/>
                </a:ext>
              </a:extLst>
            </p:cNvPr>
            <p:cNvSpPr/>
            <p:nvPr/>
          </p:nvSpPr>
          <p:spPr>
            <a:xfrm>
              <a:off x="29325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9FD5366-903C-4506-AB66-C74D93022FCD}"/>
                </a:ext>
              </a:extLst>
            </p:cNvPr>
            <p:cNvSpPr/>
            <p:nvPr/>
          </p:nvSpPr>
          <p:spPr>
            <a:xfrm>
              <a:off x="30849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7FE9414-992C-4D0B-95C2-DF99AA3E6EB1}"/>
                </a:ext>
              </a:extLst>
            </p:cNvPr>
            <p:cNvSpPr/>
            <p:nvPr/>
          </p:nvSpPr>
          <p:spPr>
            <a:xfrm>
              <a:off x="32373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656410E-C829-4F21-9828-22E43841C985}"/>
                </a:ext>
              </a:extLst>
            </p:cNvPr>
            <p:cNvSpPr/>
            <p:nvPr/>
          </p:nvSpPr>
          <p:spPr>
            <a:xfrm>
              <a:off x="33897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F274F5F-14D0-4751-A3EE-739C9EA68E0B}"/>
                </a:ext>
              </a:extLst>
            </p:cNvPr>
            <p:cNvSpPr/>
            <p:nvPr/>
          </p:nvSpPr>
          <p:spPr>
            <a:xfrm>
              <a:off x="35421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2EB32A7-ED5F-44F6-AB1A-F93569FCE743}"/>
                </a:ext>
              </a:extLst>
            </p:cNvPr>
            <p:cNvSpPr/>
            <p:nvPr/>
          </p:nvSpPr>
          <p:spPr>
            <a:xfrm>
              <a:off x="36945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BB6DEA7-6EF4-4313-B1A3-99281CBB3CC1}"/>
                </a:ext>
              </a:extLst>
            </p:cNvPr>
            <p:cNvSpPr/>
            <p:nvPr/>
          </p:nvSpPr>
          <p:spPr>
            <a:xfrm>
              <a:off x="38469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DBAE7CB-14A1-4580-B08E-E4C4034424F0}"/>
                </a:ext>
              </a:extLst>
            </p:cNvPr>
            <p:cNvSpPr/>
            <p:nvPr/>
          </p:nvSpPr>
          <p:spPr>
            <a:xfrm>
              <a:off x="39993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DDBA4DC-7F1F-4EAE-9240-1C779A7D2A08}"/>
                </a:ext>
              </a:extLst>
            </p:cNvPr>
            <p:cNvSpPr/>
            <p:nvPr/>
          </p:nvSpPr>
          <p:spPr>
            <a:xfrm>
              <a:off x="41517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7EE11B4-3A1B-4285-97CD-204BBC3F2369}"/>
                </a:ext>
              </a:extLst>
            </p:cNvPr>
            <p:cNvSpPr/>
            <p:nvPr/>
          </p:nvSpPr>
          <p:spPr>
            <a:xfrm>
              <a:off x="43041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803AA06-DE89-4D98-8D19-00AF36EF1E11}"/>
                </a:ext>
              </a:extLst>
            </p:cNvPr>
            <p:cNvSpPr/>
            <p:nvPr/>
          </p:nvSpPr>
          <p:spPr>
            <a:xfrm>
              <a:off x="44565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0FB1F1D-E79E-4E57-96A2-25F55820D093}"/>
                </a:ext>
              </a:extLst>
            </p:cNvPr>
            <p:cNvSpPr/>
            <p:nvPr/>
          </p:nvSpPr>
          <p:spPr>
            <a:xfrm>
              <a:off x="46089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E464D00-A92D-4725-8C18-E8FE2CC28EE4}"/>
                </a:ext>
              </a:extLst>
            </p:cNvPr>
            <p:cNvSpPr/>
            <p:nvPr/>
          </p:nvSpPr>
          <p:spPr>
            <a:xfrm>
              <a:off x="47613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20A7E85-6C1A-40C6-94D9-B84A928D9582}"/>
              </a:ext>
            </a:extLst>
          </p:cNvPr>
          <p:cNvGrpSpPr/>
          <p:nvPr/>
        </p:nvGrpSpPr>
        <p:grpSpPr>
          <a:xfrm>
            <a:off x="5370844" y="1646259"/>
            <a:ext cx="3461505" cy="108705"/>
            <a:chOff x="1408596" y="3957376"/>
            <a:chExt cx="3461505" cy="108705"/>
          </a:xfrm>
          <a:solidFill>
            <a:srgbClr val="FF0000"/>
          </a:solidFill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BCB483A-C21D-43A7-9331-2C58E726059E}"/>
                </a:ext>
              </a:extLst>
            </p:cNvPr>
            <p:cNvSpPr/>
            <p:nvPr/>
          </p:nvSpPr>
          <p:spPr>
            <a:xfrm>
              <a:off x="14085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1FB7490-5049-4F30-9336-E226BE5DB39A}"/>
                </a:ext>
              </a:extLst>
            </p:cNvPr>
            <p:cNvSpPr/>
            <p:nvPr/>
          </p:nvSpPr>
          <p:spPr>
            <a:xfrm>
              <a:off x="15609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2B0ADD4-9F7F-48EC-B8FB-130452FA204E}"/>
                </a:ext>
              </a:extLst>
            </p:cNvPr>
            <p:cNvSpPr/>
            <p:nvPr/>
          </p:nvSpPr>
          <p:spPr>
            <a:xfrm>
              <a:off x="17133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9F76C96-BAF7-4FCF-80F1-B1F3F46E270C}"/>
                </a:ext>
              </a:extLst>
            </p:cNvPr>
            <p:cNvSpPr/>
            <p:nvPr/>
          </p:nvSpPr>
          <p:spPr>
            <a:xfrm>
              <a:off x="18657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102E1D0-31A4-4776-98C0-21B08BF513F8}"/>
                </a:ext>
              </a:extLst>
            </p:cNvPr>
            <p:cNvSpPr/>
            <p:nvPr/>
          </p:nvSpPr>
          <p:spPr>
            <a:xfrm>
              <a:off x="20181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0AC8B3D-C1A7-42A2-9775-FEF85EECEA9B}"/>
                </a:ext>
              </a:extLst>
            </p:cNvPr>
            <p:cNvSpPr/>
            <p:nvPr/>
          </p:nvSpPr>
          <p:spPr>
            <a:xfrm>
              <a:off x="21705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9FDC71F-D2CB-4B7B-B556-D5EE69F83325}"/>
                </a:ext>
              </a:extLst>
            </p:cNvPr>
            <p:cNvSpPr/>
            <p:nvPr/>
          </p:nvSpPr>
          <p:spPr>
            <a:xfrm>
              <a:off x="23229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1D568D4-8D08-4D08-B32D-BA307CE68142}"/>
                </a:ext>
              </a:extLst>
            </p:cNvPr>
            <p:cNvSpPr/>
            <p:nvPr/>
          </p:nvSpPr>
          <p:spPr>
            <a:xfrm>
              <a:off x="24753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2A5DEBE-2BA7-4F4E-B55C-D62450E91C1D}"/>
                </a:ext>
              </a:extLst>
            </p:cNvPr>
            <p:cNvSpPr/>
            <p:nvPr/>
          </p:nvSpPr>
          <p:spPr>
            <a:xfrm>
              <a:off x="26277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841FB7A-3550-426D-8DFB-4707292ECB5C}"/>
                </a:ext>
              </a:extLst>
            </p:cNvPr>
            <p:cNvSpPr/>
            <p:nvPr/>
          </p:nvSpPr>
          <p:spPr>
            <a:xfrm>
              <a:off x="27801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FAF5300-676B-4DD1-BC33-BA4BBA1D0B59}"/>
                </a:ext>
              </a:extLst>
            </p:cNvPr>
            <p:cNvSpPr/>
            <p:nvPr/>
          </p:nvSpPr>
          <p:spPr>
            <a:xfrm>
              <a:off x="29325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A1BD05C-5732-4622-B46C-FF8B2FE46B64}"/>
                </a:ext>
              </a:extLst>
            </p:cNvPr>
            <p:cNvSpPr/>
            <p:nvPr/>
          </p:nvSpPr>
          <p:spPr>
            <a:xfrm>
              <a:off x="30849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58027FA-1F47-4182-99F7-E5826D8F1C0C}"/>
                </a:ext>
              </a:extLst>
            </p:cNvPr>
            <p:cNvSpPr/>
            <p:nvPr/>
          </p:nvSpPr>
          <p:spPr>
            <a:xfrm>
              <a:off x="32373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38172FF-08C4-453E-B32D-217E962036C7}"/>
                </a:ext>
              </a:extLst>
            </p:cNvPr>
            <p:cNvSpPr/>
            <p:nvPr/>
          </p:nvSpPr>
          <p:spPr>
            <a:xfrm>
              <a:off x="33897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ACBDF9D-62F4-4300-9B56-6D0732F3546B}"/>
                </a:ext>
              </a:extLst>
            </p:cNvPr>
            <p:cNvSpPr/>
            <p:nvPr/>
          </p:nvSpPr>
          <p:spPr>
            <a:xfrm>
              <a:off x="35421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77F4734-FF95-4F90-A41B-2029E66530CD}"/>
                </a:ext>
              </a:extLst>
            </p:cNvPr>
            <p:cNvSpPr/>
            <p:nvPr/>
          </p:nvSpPr>
          <p:spPr>
            <a:xfrm>
              <a:off x="36945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AE8195C-FF5E-451A-B88F-B9181C2082B1}"/>
                </a:ext>
              </a:extLst>
            </p:cNvPr>
            <p:cNvSpPr/>
            <p:nvPr/>
          </p:nvSpPr>
          <p:spPr>
            <a:xfrm>
              <a:off x="38469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223B092-3AE7-417C-AE50-18E3DA95FD49}"/>
                </a:ext>
              </a:extLst>
            </p:cNvPr>
            <p:cNvSpPr/>
            <p:nvPr/>
          </p:nvSpPr>
          <p:spPr>
            <a:xfrm>
              <a:off x="39993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355B46F-4615-4D02-8B8E-C026A00C81F6}"/>
                </a:ext>
              </a:extLst>
            </p:cNvPr>
            <p:cNvSpPr/>
            <p:nvPr/>
          </p:nvSpPr>
          <p:spPr>
            <a:xfrm>
              <a:off x="41517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0A846B3-7437-49BB-9170-DF5912FC0828}"/>
                </a:ext>
              </a:extLst>
            </p:cNvPr>
            <p:cNvSpPr/>
            <p:nvPr/>
          </p:nvSpPr>
          <p:spPr>
            <a:xfrm>
              <a:off x="43041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3B992A43-4264-4E06-A0BC-8BA16EF0D561}"/>
                </a:ext>
              </a:extLst>
            </p:cNvPr>
            <p:cNvSpPr/>
            <p:nvPr/>
          </p:nvSpPr>
          <p:spPr>
            <a:xfrm>
              <a:off x="44565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56A40AB-279A-4792-BCF8-32E64DE26836}"/>
                </a:ext>
              </a:extLst>
            </p:cNvPr>
            <p:cNvSpPr/>
            <p:nvPr/>
          </p:nvSpPr>
          <p:spPr>
            <a:xfrm>
              <a:off x="46089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585C497-BB7C-4FD1-AF2D-4258FF99AC8C}"/>
                </a:ext>
              </a:extLst>
            </p:cNvPr>
            <p:cNvSpPr/>
            <p:nvPr/>
          </p:nvSpPr>
          <p:spPr>
            <a:xfrm>
              <a:off x="47613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467D3631-C4E7-4A30-913E-847B4348C186}"/>
              </a:ext>
            </a:extLst>
          </p:cNvPr>
          <p:cNvSpPr txBox="1"/>
          <p:nvPr/>
        </p:nvSpPr>
        <p:spPr>
          <a:xfrm>
            <a:off x="464051" y="1315890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X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FE0CE92-7C60-4CF9-B2F2-91E4731A8EFB}"/>
              </a:ext>
            </a:extLst>
          </p:cNvPr>
          <p:cNvSpPr txBox="1"/>
          <p:nvPr/>
        </p:nvSpPr>
        <p:spPr>
          <a:xfrm>
            <a:off x="252982" y="946558"/>
            <a:ext cx="824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D910765-2096-41E5-B9D3-449F6A4298BC}"/>
              </a:ext>
            </a:extLst>
          </p:cNvPr>
          <p:cNvSpPr txBox="1"/>
          <p:nvPr/>
        </p:nvSpPr>
        <p:spPr>
          <a:xfrm>
            <a:off x="3150003" y="2085331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Shot 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B551BC6-F8A3-482C-AB63-4D3B3E517036}"/>
              </a:ext>
            </a:extLst>
          </p:cNvPr>
          <p:cNvSpPr txBox="1"/>
          <p:nvPr/>
        </p:nvSpPr>
        <p:spPr>
          <a:xfrm>
            <a:off x="6698749" y="2085331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Shot 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9428DFB-D2FE-4BED-9563-FF674912CB55}"/>
              </a:ext>
            </a:extLst>
          </p:cNvPr>
          <p:cNvSpPr txBox="1"/>
          <p:nvPr/>
        </p:nvSpPr>
        <p:spPr>
          <a:xfrm>
            <a:off x="2214271" y="946558"/>
            <a:ext cx="2717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24 receivers @ 3-ft spacing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450A56C-7336-4D82-8DC8-329DB5A61A22}"/>
              </a:ext>
            </a:extLst>
          </p:cNvPr>
          <p:cNvSpPr txBox="1"/>
          <p:nvPr/>
        </p:nvSpPr>
        <p:spPr>
          <a:xfrm>
            <a:off x="5853449" y="946558"/>
            <a:ext cx="2717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24 receivers @ 3-ft spacing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54025C32-A8F0-4F4B-9720-B0474E7F6D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98"/>
          <a:stretch/>
        </p:blipFill>
        <p:spPr>
          <a:xfrm>
            <a:off x="1724218" y="2524405"/>
            <a:ext cx="6041331" cy="381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74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97EA5-2092-429B-802D-5BBD7CC4E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Seismic Refraction Examples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19E6CA-2778-4EF5-8D5D-A14BEA0CC4FB}"/>
              </a:ext>
            </a:extLst>
          </p:cNvPr>
          <p:cNvGrpSpPr/>
          <p:nvPr/>
        </p:nvGrpSpPr>
        <p:grpSpPr>
          <a:xfrm>
            <a:off x="1780385" y="1646259"/>
            <a:ext cx="3461505" cy="108705"/>
            <a:chOff x="1408596" y="3957376"/>
            <a:chExt cx="3461505" cy="10870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1F93683-6F13-4371-B462-6A7375D90111}"/>
                </a:ext>
              </a:extLst>
            </p:cNvPr>
            <p:cNvSpPr/>
            <p:nvPr/>
          </p:nvSpPr>
          <p:spPr>
            <a:xfrm>
              <a:off x="14085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EEC96B1-B319-4072-B1E2-B18B513C12DE}"/>
                </a:ext>
              </a:extLst>
            </p:cNvPr>
            <p:cNvSpPr/>
            <p:nvPr/>
          </p:nvSpPr>
          <p:spPr>
            <a:xfrm>
              <a:off x="15609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B333A2E-65EC-4977-B9BB-93013238CFD1}"/>
                </a:ext>
              </a:extLst>
            </p:cNvPr>
            <p:cNvSpPr/>
            <p:nvPr/>
          </p:nvSpPr>
          <p:spPr>
            <a:xfrm>
              <a:off x="17133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8C99876-AF47-4224-B47A-8C39362ECD55}"/>
                </a:ext>
              </a:extLst>
            </p:cNvPr>
            <p:cNvSpPr/>
            <p:nvPr/>
          </p:nvSpPr>
          <p:spPr>
            <a:xfrm>
              <a:off x="18657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05E81D0-9871-4EDA-B128-1AFCA8C8B20C}"/>
                </a:ext>
              </a:extLst>
            </p:cNvPr>
            <p:cNvSpPr/>
            <p:nvPr/>
          </p:nvSpPr>
          <p:spPr>
            <a:xfrm>
              <a:off x="20181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1EF023B-0F9C-4090-8AE2-A0964FF13726}"/>
                </a:ext>
              </a:extLst>
            </p:cNvPr>
            <p:cNvSpPr/>
            <p:nvPr/>
          </p:nvSpPr>
          <p:spPr>
            <a:xfrm>
              <a:off x="21705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31F228C-F4CC-4F5C-BF13-4C4350C70C6F}"/>
                </a:ext>
              </a:extLst>
            </p:cNvPr>
            <p:cNvSpPr/>
            <p:nvPr/>
          </p:nvSpPr>
          <p:spPr>
            <a:xfrm>
              <a:off x="23229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663CC8B-9926-419B-B4C9-96D8453813A0}"/>
                </a:ext>
              </a:extLst>
            </p:cNvPr>
            <p:cNvSpPr/>
            <p:nvPr/>
          </p:nvSpPr>
          <p:spPr>
            <a:xfrm>
              <a:off x="24753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2623E03-D10D-4B9E-B2B9-BC5201F2F087}"/>
                </a:ext>
              </a:extLst>
            </p:cNvPr>
            <p:cNvSpPr/>
            <p:nvPr/>
          </p:nvSpPr>
          <p:spPr>
            <a:xfrm>
              <a:off x="26277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896DF77-A592-4AEF-AD01-4438882DAB67}"/>
                </a:ext>
              </a:extLst>
            </p:cNvPr>
            <p:cNvSpPr/>
            <p:nvPr/>
          </p:nvSpPr>
          <p:spPr>
            <a:xfrm>
              <a:off x="27801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444887A-50AA-4F53-BA48-9233DA9A2F57}"/>
                </a:ext>
              </a:extLst>
            </p:cNvPr>
            <p:cNvSpPr/>
            <p:nvPr/>
          </p:nvSpPr>
          <p:spPr>
            <a:xfrm>
              <a:off x="29325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9FD5366-903C-4506-AB66-C74D93022FCD}"/>
                </a:ext>
              </a:extLst>
            </p:cNvPr>
            <p:cNvSpPr/>
            <p:nvPr/>
          </p:nvSpPr>
          <p:spPr>
            <a:xfrm>
              <a:off x="30849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7FE9414-992C-4D0B-95C2-DF99AA3E6EB1}"/>
                </a:ext>
              </a:extLst>
            </p:cNvPr>
            <p:cNvSpPr/>
            <p:nvPr/>
          </p:nvSpPr>
          <p:spPr>
            <a:xfrm>
              <a:off x="32373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656410E-C829-4F21-9828-22E43841C985}"/>
                </a:ext>
              </a:extLst>
            </p:cNvPr>
            <p:cNvSpPr/>
            <p:nvPr/>
          </p:nvSpPr>
          <p:spPr>
            <a:xfrm>
              <a:off x="33897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F274F5F-14D0-4751-A3EE-739C9EA68E0B}"/>
                </a:ext>
              </a:extLst>
            </p:cNvPr>
            <p:cNvSpPr/>
            <p:nvPr/>
          </p:nvSpPr>
          <p:spPr>
            <a:xfrm>
              <a:off x="35421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2EB32A7-ED5F-44F6-AB1A-F93569FCE743}"/>
                </a:ext>
              </a:extLst>
            </p:cNvPr>
            <p:cNvSpPr/>
            <p:nvPr/>
          </p:nvSpPr>
          <p:spPr>
            <a:xfrm>
              <a:off x="36945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BB6DEA7-6EF4-4313-B1A3-99281CBB3CC1}"/>
                </a:ext>
              </a:extLst>
            </p:cNvPr>
            <p:cNvSpPr/>
            <p:nvPr/>
          </p:nvSpPr>
          <p:spPr>
            <a:xfrm>
              <a:off x="38469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DBAE7CB-14A1-4580-B08E-E4C4034424F0}"/>
                </a:ext>
              </a:extLst>
            </p:cNvPr>
            <p:cNvSpPr/>
            <p:nvPr/>
          </p:nvSpPr>
          <p:spPr>
            <a:xfrm>
              <a:off x="39993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DDBA4DC-7F1F-4EAE-9240-1C779A7D2A08}"/>
                </a:ext>
              </a:extLst>
            </p:cNvPr>
            <p:cNvSpPr/>
            <p:nvPr/>
          </p:nvSpPr>
          <p:spPr>
            <a:xfrm>
              <a:off x="41517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7EE11B4-3A1B-4285-97CD-204BBC3F2369}"/>
                </a:ext>
              </a:extLst>
            </p:cNvPr>
            <p:cNvSpPr/>
            <p:nvPr/>
          </p:nvSpPr>
          <p:spPr>
            <a:xfrm>
              <a:off x="43041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803AA06-DE89-4D98-8D19-00AF36EF1E11}"/>
                </a:ext>
              </a:extLst>
            </p:cNvPr>
            <p:cNvSpPr/>
            <p:nvPr/>
          </p:nvSpPr>
          <p:spPr>
            <a:xfrm>
              <a:off x="44565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0FB1F1D-E79E-4E57-96A2-25F55820D093}"/>
                </a:ext>
              </a:extLst>
            </p:cNvPr>
            <p:cNvSpPr/>
            <p:nvPr/>
          </p:nvSpPr>
          <p:spPr>
            <a:xfrm>
              <a:off x="46089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E464D00-A92D-4725-8C18-E8FE2CC28EE4}"/>
                </a:ext>
              </a:extLst>
            </p:cNvPr>
            <p:cNvSpPr/>
            <p:nvPr/>
          </p:nvSpPr>
          <p:spPr>
            <a:xfrm>
              <a:off x="47613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20A7E85-6C1A-40C6-94D9-B84A928D9582}"/>
              </a:ext>
            </a:extLst>
          </p:cNvPr>
          <p:cNvGrpSpPr/>
          <p:nvPr/>
        </p:nvGrpSpPr>
        <p:grpSpPr>
          <a:xfrm>
            <a:off x="5370844" y="1646259"/>
            <a:ext cx="3461505" cy="108705"/>
            <a:chOff x="1408596" y="3957376"/>
            <a:chExt cx="3461505" cy="108705"/>
          </a:xfrm>
          <a:solidFill>
            <a:srgbClr val="FF0000"/>
          </a:solidFill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BCB483A-C21D-43A7-9331-2C58E726059E}"/>
                </a:ext>
              </a:extLst>
            </p:cNvPr>
            <p:cNvSpPr/>
            <p:nvPr/>
          </p:nvSpPr>
          <p:spPr>
            <a:xfrm>
              <a:off x="14085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1FB7490-5049-4F30-9336-E226BE5DB39A}"/>
                </a:ext>
              </a:extLst>
            </p:cNvPr>
            <p:cNvSpPr/>
            <p:nvPr/>
          </p:nvSpPr>
          <p:spPr>
            <a:xfrm>
              <a:off x="15609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2B0ADD4-9F7F-48EC-B8FB-130452FA204E}"/>
                </a:ext>
              </a:extLst>
            </p:cNvPr>
            <p:cNvSpPr/>
            <p:nvPr/>
          </p:nvSpPr>
          <p:spPr>
            <a:xfrm>
              <a:off x="17133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9F76C96-BAF7-4FCF-80F1-B1F3F46E270C}"/>
                </a:ext>
              </a:extLst>
            </p:cNvPr>
            <p:cNvSpPr/>
            <p:nvPr/>
          </p:nvSpPr>
          <p:spPr>
            <a:xfrm>
              <a:off x="18657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102E1D0-31A4-4776-98C0-21B08BF513F8}"/>
                </a:ext>
              </a:extLst>
            </p:cNvPr>
            <p:cNvSpPr/>
            <p:nvPr/>
          </p:nvSpPr>
          <p:spPr>
            <a:xfrm>
              <a:off x="20181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0AC8B3D-C1A7-42A2-9775-FEF85EECEA9B}"/>
                </a:ext>
              </a:extLst>
            </p:cNvPr>
            <p:cNvSpPr/>
            <p:nvPr/>
          </p:nvSpPr>
          <p:spPr>
            <a:xfrm>
              <a:off x="21705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9FDC71F-D2CB-4B7B-B556-D5EE69F83325}"/>
                </a:ext>
              </a:extLst>
            </p:cNvPr>
            <p:cNvSpPr/>
            <p:nvPr/>
          </p:nvSpPr>
          <p:spPr>
            <a:xfrm>
              <a:off x="23229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1D568D4-8D08-4D08-B32D-BA307CE68142}"/>
                </a:ext>
              </a:extLst>
            </p:cNvPr>
            <p:cNvSpPr/>
            <p:nvPr/>
          </p:nvSpPr>
          <p:spPr>
            <a:xfrm>
              <a:off x="24753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2A5DEBE-2BA7-4F4E-B55C-D62450E91C1D}"/>
                </a:ext>
              </a:extLst>
            </p:cNvPr>
            <p:cNvSpPr/>
            <p:nvPr/>
          </p:nvSpPr>
          <p:spPr>
            <a:xfrm>
              <a:off x="26277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841FB7A-3550-426D-8DFB-4707292ECB5C}"/>
                </a:ext>
              </a:extLst>
            </p:cNvPr>
            <p:cNvSpPr/>
            <p:nvPr/>
          </p:nvSpPr>
          <p:spPr>
            <a:xfrm>
              <a:off x="27801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FAF5300-676B-4DD1-BC33-BA4BBA1D0B59}"/>
                </a:ext>
              </a:extLst>
            </p:cNvPr>
            <p:cNvSpPr/>
            <p:nvPr/>
          </p:nvSpPr>
          <p:spPr>
            <a:xfrm>
              <a:off x="29325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A1BD05C-5732-4622-B46C-FF8B2FE46B64}"/>
                </a:ext>
              </a:extLst>
            </p:cNvPr>
            <p:cNvSpPr/>
            <p:nvPr/>
          </p:nvSpPr>
          <p:spPr>
            <a:xfrm>
              <a:off x="30849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58027FA-1F47-4182-99F7-E5826D8F1C0C}"/>
                </a:ext>
              </a:extLst>
            </p:cNvPr>
            <p:cNvSpPr/>
            <p:nvPr/>
          </p:nvSpPr>
          <p:spPr>
            <a:xfrm>
              <a:off x="32373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38172FF-08C4-453E-B32D-217E962036C7}"/>
                </a:ext>
              </a:extLst>
            </p:cNvPr>
            <p:cNvSpPr/>
            <p:nvPr/>
          </p:nvSpPr>
          <p:spPr>
            <a:xfrm>
              <a:off x="33897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ACBDF9D-62F4-4300-9B56-6D0732F3546B}"/>
                </a:ext>
              </a:extLst>
            </p:cNvPr>
            <p:cNvSpPr/>
            <p:nvPr/>
          </p:nvSpPr>
          <p:spPr>
            <a:xfrm>
              <a:off x="35421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77F4734-FF95-4F90-A41B-2029E66530CD}"/>
                </a:ext>
              </a:extLst>
            </p:cNvPr>
            <p:cNvSpPr/>
            <p:nvPr/>
          </p:nvSpPr>
          <p:spPr>
            <a:xfrm>
              <a:off x="36945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AE8195C-FF5E-451A-B88F-B9181C2082B1}"/>
                </a:ext>
              </a:extLst>
            </p:cNvPr>
            <p:cNvSpPr/>
            <p:nvPr/>
          </p:nvSpPr>
          <p:spPr>
            <a:xfrm>
              <a:off x="38469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223B092-3AE7-417C-AE50-18E3DA95FD49}"/>
                </a:ext>
              </a:extLst>
            </p:cNvPr>
            <p:cNvSpPr/>
            <p:nvPr/>
          </p:nvSpPr>
          <p:spPr>
            <a:xfrm>
              <a:off x="39993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355B46F-4615-4D02-8B8E-C026A00C81F6}"/>
                </a:ext>
              </a:extLst>
            </p:cNvPr>
            <p:cNvSpPr/>
            <p:nvPr/>
          </p:nvSpPr>
          <p:spPr>
            <a:xfrm>
              <a:off x="41517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0A846B3-7437-49BB-9170-DF5912FC0828}"/>
                </a:ext>
              </a:extLst>
            </p:cNvPr>
            <p:cNvSpPr/>
            <p:nvPr/>
          </p:nvSpPr>
          <p:spPr>
            <a:xfrm>
              <a:off x="43041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3B992A43-4264-4E06-A0BC-8BA16EF0D561}"/>
                </a:ext>
              </a:extLst>
            </p:cNvPr>
            <p:cNvSpPr/>
            <p:nvPr/>
          </p:nvSpPr>
          <p:spPr>
            <a:xfrm>
              <a:off x="44565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56A40AB-279A-4792-BCF8-32E64DE26836}"/>
                </a:ext>
              </a:extLst>
            </p:cNvPr>
            <p:cNvSpPr/>
            <p:nvPr/>
          </p:nvSpPr>
          <p:spPr>
            <a:xfrm>
              <a:off x="46089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585C497-BB7C-4FD1-AF2D-4258FF99AC8C}"/>
                </a:ext>
              </a:extLst>
            </p:cNvPr>
            <p:cNvSpPr/>
            <p:nvPr/>
          </p:nvSpPr>
          <p:spPr>
            <a:xfrm>
              <a:off x="47613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467D3631-C4E7-4A30-913E-847B4348C186}"/>
              </a:ext>
            </a:extLst>
          </p:cNvPr>
          <p:cNvSpPr txBox="1"/>
          <p:nvPr/>
        </p:nvSpPr>
        <p:spPr>
          <a:xfrm>
            <a:off x="464051" y="1315890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X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FE0CE92-7C60-4CF9-B2F2-91E4731A8EFB}"/>
              </a:ext>
            </a:extLst>
          </p:cNvPr>
          <p:cNvSpPr txBox="1"/>
          <p:nvPr/>
        </p:nvSpPr>
        <p:spPr>
          <a:xfrm>
            <a:off x="252982" y="946558"/>
            <a:ext cx="824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D910765-2096-41E5-B9D3-449F6A4298BC}"/>
              </a:ext>
            </a:extLst>
          </p:cNvPr>
          <p:cNvSpPr txBox="1"/>
          <p:nvPr/>
        </p:nvSpPr>
        <p:spPr>
          <a:xfrm>
            <a:off x="3150003" y="2085331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Shot 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B551BC6-F8A3-482C-AB63-4D3B3E517036}"/>
              </a:ext>
            </a:extLst>
          </p:cNvPr>
          <p:cNvSpPr txBox="1"/>
          <p:nvPr/>
        </p:nvSpPr>
        <p:spPr>
          <a:xfrm>
            <a:off x="6698749" y="2085331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Shot 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9428DFB-D2FE-4BED-9563-FF674912CB55}"/>
              </a:ext>
            </a:extLst>
          </p:cNvPr>
          <p:cNvSpPr txBox="1"/>
          <p:nvPr/>
        </p:nvSpPr>
        <p:spPr>
          <a:xfrm>
            <a:off x="2214271" y="946558"/>
            <a:ext cx="2717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24 receivers @ 3-ft spacing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450A56C-7336-4D82-8DC8-329DB5A61A22}"/>
              </a:ext>
            </a:extLst>
          </p:cNvPr>
          <p:cNvSpPr txBox="1"/>
          <p:nvPr/>
        </p:nvSpPr>
        <p:spPr>
          <a:xfrm>
            <a:off x="5853449" y="946558"/>
            <a:ext cx="2717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24 receivers @ 3-ft spacing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516469B-4ED3-48DB-BC47-449604B729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97"/>
          <a:stretch/>
        </p:blipFill>
        <p:spPr>
          <a:xfrm>
            <a:off x="1744487" y="2604158"/>
            <a:ext cx="6035040" cy="381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13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97EA5-2092-429B-802D-5BBD7CC4E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Seismic Refraction Examples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19E6CA-2778-4EF5-8D5D-A14BEA0CC4FB}"/>
              </a:ext>
            </a:extLst>
          </p:cNvPr>
          <p:cNvGrpSpPr/>
          <p:nvPr/>
        </p:nvGrpSpPr>
        <p:grpSpPr>
          <a:xfrm>
            <a:off x="1780385" y="1646259"/>
            <a:ext cx="3461505" cy="108705"/>
            <a:chOff x="1408596" y="3957376"/>
            <a:chExt cx="3461505" cy="10870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1F93683-6F13-4371-B462-6A7375D90111}"/>
                </a:ext>
              </a:extLst>
            </p:cNvPr>
            <p:cNvSpPr/>
            <p:nvPr/>
          </p:nvSpPr>
          <p:spPr>
            <a:xfrm>
              <a:off x="14085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EEC96B1-B319-4072-B1E2-B18B513C12DE}"/>
                </a:ext>
              </a:extLst>
            </p:cNvPr>
            <p:cNvSpPr/>
            <p:nvPr/>
          </p:nvSpPr>
          <p:spPr>
            <a:xfrm>
              <a:off x="15609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B333A2E-65EC-4977-B9BB-93013238CFD1}"/>
                </a:ext>
              </a:extLst>
            </p:cNvPr>
            <p:cNvSpPr/>
            <p:nvPr/>
          </p:nvSpPr>
          <p:spPr>
            <a:xfrm>
              <a:off x="17133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8C99876-AF47-4224-B47A-8C39362ECD55}"/>
                </a:ext>
              </a:extLst>
            </p:cNvPr>
            <p:cNvSpPr/>
            <p:nvPr/>
          </p:nvSpPr>
          <p:spPr>
            <a:xfrm>
              <a:off x="18657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05E81D0-9871-4EDA-B128-1AFCA8C8B20C}"/>
                </a:ext>
              </a:extLst>
            </p:cNvPr>
            <p:cNvSpPr/>
            <p:nvPr/>
          </p:nvSpPr>
          <p:spPr>
            <a:xfrm>
              <a:off x="20181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1EF023B-0F9C-4090-8AE2-A0964FF13726}"/>
                </a:ext>
              </a:extLst>
            </p:cNvPr>
            <p:cNvSpPr/>
            <p:nvPr/>
          </p:nvSpPr>
          <p:spPr>
            <a:xfrm>
              <a:off x="21705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31F228C-F4CC-4F5C-BF13-4C4350C70C6F}"/>
                </a:ext>
              </a:extLst>
            </p:cNvPr>
            <p:cNvSpPr/>
            <p:nvPr/>
          </p:nvSpPr>
          <p:spPr>
            <a:xfrm>
              <a:off x="23229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663CC8B-9926-419B-B4C9-96D8453813A0}"/>
                </a:ext>
              </a:extLst>
            </p:cNvPr>
            <p:cNvSpPr/>
            <p:nvPr/>
          </p:nvSpPr>
          <p:spPr>
            <a:xfrm>
              <a:off x="24753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2623E03-D10D-4B9E-B2B9-BC5201F2F087}"/>
                </a:ext>
              </a:extLst>
            </p:cNvPr>
            <p:cNvSpPr/>
            <p:nvPr/>
          </p:nvSpPr>
          <p:spPr>
            <a:xfrm>
              <a:off x="26277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896DF77-A592-4AEF-AD01-4438882DAB67}"/>
                </a:ext>
              </a:extLst>
            </p:cNvPr>
            <p:cNvSpPr/>
            <p:nvPr/>
          </p:nvSpPr>
          <p:spPr>
            <a:xfrm>
              <a:off x="27801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444887A-50AA-4F53-BA48-9233DA9A2F57}"/>
                </a:ext>
              </a:extLst>
            </p:cNvPr>
            <p:cNvSpPr/>
            <p:nvPr/>
          </p:nvSpPr>
          <p:spPr>
            <a:xfrm>
              <a:off x="29325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9FD5366-903C-4506-AB66-C74D93022FCD}"/>
                </a:ext>
              </a:extLst>
            </p:cNvPr>
            <p:cNvSpPr/>
            <p:nvPr/>
          </p:nvSpPr>
          <p:spPr>
            <a:xfrm>
              <a:off x="30849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7FE9414-992C-4D0B-95C2-DF99AA3E6EB1}"/>
                </a:ext>
              </a:extLst>
            </p:cNvPr>
            <p:cNvSpPr/>
            <p:nvPr/>
          </p:nvSpPr>
          <p:spPr>
            <a:xfrm>
              <a:off x="32373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656410E-C829-4F21-9828-22E43841C985}"/>
                </a:ext>
              </a:extLst>
            </p:cNvPr>
            <p:cNvSpPr/>
            <p:nvPr/>
          </p:nvSpPr>
          <p:spPr>
            <a:xfrm>
              <a:off x="33897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F274F5F-14D0-4751-A3EE-739C9EA68E0B}"/>
                </a:ext>
              </a:extLst>
            </p:cNvPr>
            <p:cNvSpPr/>
            <p:nvPr/>
          </p:nvSpPr>
          <p:spPr>
            <a:xfrm>
              <a:off x="35421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2EB32A7-ED5F-44F6-AB1A-F93569FCE743}"/>
                </a:ext>
              </a:extLst>
            </p:cNvPr>
            <p:cNvSpPr/>
            <p:nvPr/>
          </p:nvSpPr>
          <p:spPr>
            <a:xfrm>
              <a:off x="36945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BB6DEA7-6EF4-4313-B1A3-99281CBB3CC1}"/>
                </a:ext>
              </a:extLst>
            </p:cNvPr>
            <p:cNvSpPr/>
            <p:nvPr/>
          </p:nvSpPr>
          <p:spPr>
            <a:xfrm>
              <a:off x="38469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DBAE7CB-14A1-4580-B08E-E4C4034424F0}"/>
                </a:ext>
              </a:extLst>
            </p:cNvPr>
            <p:cNvSpPr/>
            <p:nvPr/>
          </p:nvSpPr>
          <p:spPr>
            <a:xfrm>
              <a:off x="39993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DDBA4DC-7F1F-4EAE-9240-1C779A7D2A08}"/>
                </a:ext>
              </a:extLst>
            </p:cNvPr>
            <p:cNvSpPr/>
            <p:nvPr/>
          </p:nvSpPr>
          <p:spPr>
            <a:xfrm>
              <a:off x="41517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7EE11B4-3A1B-4285-97CD-204BBC3F2369}"/>
                </a:ext>
              </a:extLst>
            </p:cNvPr>
            <p:cNvSpPr/>
            <p:nvPr/>
          </p:nvSpPr>
          <p:spPr>
            <a:xfrm>
              <a:off x="43041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803AA06-DE89-4D98-8D19-00AF36EF1E11}"/>
                </a:ext>
              </a:extLst>
            </p:cNvPr>
            <p:cNvSpPr/>
            <p:nvPr/>
          </p:nvSpPr>
          <p:spPr>
            <a:xfrm>
              <a:off x="44565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0FB1F1D-E79E-4E57-96A2-25F55820D093}"/>
                </a:ext>
              </a:extLst>
            </p:cNvPr>
            <p:cNvSpPr/>
            <p:nvPr/>
          </p:nvSpPr>
          <p:spPr>
            <a:xfrm>
              <a:off x="46089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E464D00-A92D-4725-8C18-E8FE2CC28EE4}"/>
                </a:ext>
              </a:extLst>
            </p:cNvPr>
            <p:cNvSpPr/>
            <p:nvPr/>
          </p:nvSpPr>
          <p:spPr>
            <a:xfrm>
              <a:off x="4761396" y="3957376"/>
              <a:ext cx="108705" cy="1087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20A7E85-6C1A-40C6-94D9-B84A928D9582}"/>
              </a:ext>
            </a:extLst>
          </p:cNvPr>
          <p:cNvGrpSpPr/>
          <p:nvPr/>
        </p:nvGrpSpPr>
        <p:grpSpPr>
          <a:xfrm>
            <a:off x="5370844" y="1646259"/>
            <a:ext cx="3461505" cy="108705"/>
            <a:chOff x="1408596" y="3957376"/>
            <a:chExt cx="3461505" cy="108705"/>
          </a:xfrm>
          <a:solidFill>
            <a:srgbClr val="FF0000"/>
          </a:solidFill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BCB483A-C21D-43A7-9331-2C58E726059E}"/>
                </a:ext>
              </a:extLst>
            </p:cNvPr>
            <p:cNvSpPr/>
            <p:nvPr/>
          </p:nvSpPr>
          <p:spPr>
            <a:xfrm>
              <a:off x="14085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1FB7490-5049-4F30-9336-E226BE5DB39A}"/>
                </a:ext>
              </a:extLst>
            </p:cNvPr>
            <p:cNvSpPr/>
            <p:nvPr/>
          </p:nvSpPr>
          <p:spPr>
            <a:xfrm>
              <a:off x="15609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2B0ADD4-9F7F-48EC-B8FB-130452FA204E}"/>
                </a:ext>
              </a:extLst>
            </p:cNvPr>
            <p:cNvSpPr/>
            <p:nvPr/>
          </p:nvSpPr>
          <p:spPr>
            <a:xfrm>
              <a:off x="17133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9F76C96-BAF7-4FCF-80F1-B1F3F46E270C}"/>
                </a:ext>
              </a:extLst>
            </p:cNvPr>
            <p:cNvSpPr/>
            <p:nvPr/>
          </p:nvSpPr>
          <p:spPr>
            <a:xfrm>
              <a:off x="18657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102E1D0-31A4-4776-98C0-21B08BF513F8}"/>
                </a:ext>
              </a:extLst>
            </p:cNvPr>
            <p:cNvSpPr/>
            <p:nvPr/>
          </p:nvSpPr>
          <p:spPr>
            <a:xfrm>
              <a:off x="20181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0AC8B3D-C1A7-42A2-9775-FEF85EECEA9B}"/>
                </a:ext>
              </a:extLst>
            </p:cNvPr>
            <p:cNvSpPr/>
            <p:nvPr/>
          </p:nvSpPr>
          <p:spPr>
            <a:xfrm>
              <a:off x="21705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9FDC71F-D2CB-4B7B-B556-D5EE69F83325}"/>
                </a:ext>
              </a:extLst>
            </p:cNvPr>
            <p:cNvSpPr/>
            <p:nvPr/>
          </p:nvSpPr>
          <p:spPr>
            <a:xfrm>
              <a:off x="23229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1D568D4-8D08-4D08-B32D-BA307CE68142}"/>
                </a:ext>
              </a:extLst>
            </p:cNvPr>
            <p:cNvSpPr/>
            <p:nvPr/>
          </p:nvSpPr>
          <p:spPr>
            <a:xfrm>
              <a:off x="24753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2A5DEBE-2BA7-4F4E-B55C-D62450E91C1D}"/>
                </a:ext>
              </a:extLst>
            </p:cNvPr>
            <p:cNvSpPr/>
            <p:nvPr/>
          </p:nvSpPr>
          <p:spPr>
            <a:xfrm>
              <a:off x="26277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841FB7A-3550-426D-8DFB-4707292ECB5C}"/>
                </a:ext>
              </a:extLst>
            </p:cNvPr>
            <p:cNvSpPr/>
            <p:nvPr/>
          </p:nvSpPr>
          <p:spPr>
            <a:xfrm>
              <a:off x="27801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FAF5300-676B-4DD1-BC33-BA4BBA1D0B59}"/>
                </a:ext>
              </a:extLst>
            </p:cNvPr>
            <p:cNvSpPr/>
            <p:nvPr/>
          </p:nvSpPr>
          <p:spPr>
            <a:xfrm>
              <a:off x="29325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A1BD05C-5732-4622-B46C-FF8B2FE46B64}"/>
                </a:ext>
              </a:extLst>
            </p:cNvPr>
            <p:cNvSpPr/>
            <p:nvPr/>
          </p:nvSpPr>
          <p:spPr>
            <a:xfrm>
              <a:off x="30849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58027FA-1F47-4182-99F7-E5826D8F1C0C}"/>
                </a:ext>
              </a:extLst>
            </p:cNvPr>
            <p:cNvSpPr/>
            <p:nvPr/>
          </p:nvSpPr>
          <p:spPr>
            <a:xfrm>
              <a:off x="32373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38172FF-08C4-453E-B32D-217E962036C7}"/>
                </a:ext>
              </a:extLst>
            </p:cNvPr>
            <p:cNvSpPr/>
            <p:nvPr/>
          </p:nvSpPr>
          <p:spPr>
            <a:xfrm>
              <a:off x="33897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ACBDF9D-62F4-4300-9B56-6D0732F3546B}"/>
                </a:ext>
              </a:extLst>
            </p:cNvPr>
            <p:cNvSpPr/>
            <p:nvPr/>
          </p:nvSpPr>
          <p:spPr>
            <a:xfrm>
              <a:off x="35421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77F4734-FF95-4F90-A41B-2029E66530CD}"/>
                </a:ext>
              </a:extLst>
            </p:cNvPr>
            <p:cNvSpPr/>
            <p:nvPr/>
          </p:nvSpPr>
          <p:spPr>
            <a:xfrm>
              <a:off x="36945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AE8195C-FF5E-451A-B88F-B9181C2082B1}"/>
                </a:ext>
              </a:extLst>
            </p:cNvPr>
            <p:cNvSpPr/>
            <p:nvPr/>
          </p:nvSpPr>
          <p:spPr>
            <a:xfrm>
              <a:off x="38469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223B092-3AE7-417C-AE50-18E3DA95FD49}"/>
                </a:ext>
              </a:extLst>
            </p:cNvPr>
            <p:cNvSpPr/>
            <p:nvPr/>
          </p:nvSpPr>
          <p:spPr>
            <a:xfrm>
              <a:off x="39993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355B46F-4615-4D02-8B8E-C026A00C81F6}"/>
                </a:ext>
              </a:extLst>
            </p:cNvPr>
            <p:cNvSpPr/>
            <p:nvPr/>
          </p:nvSpPr>
          <p:spPr>
            <a:xfrm>
              <a:off x="41517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0A846B3-7437-49BB-9170-DF5912FC0828}"/>
                </a:ext>
              </a:extLst>
            </p:cNvPr>
            <p:cNvSpPr/>
            <p:nvPr/>
          </p:nvSpPr>
          <p:spPr>
            <a:xfrm>
              <a:off x="43041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3B992A43-4264-4E06-A0BC-8BA16EF0D561}"/>
                </a:ext>
              </a:extLst>
            </p:cNvPr>
            <p:cNvSpPr/>
            <p:nvPr/>
          </p:nvSpPr>
          <p:spPr>
            <a:xfrm>
              <a:off x="44565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56A40AB-279A-4792-BCF8-32E64DE26836}"/>
                </a:ext>
              </a:extLst>
            </p:cNvPr>
            <p:cNvSpPr/>
            <p:nvPr/>
          </p:nvSpPr>
          <p:spPr>
            <a:xfrm>
              <a:off x="46089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585C497-BB7C-4FD1-AF2D-4258FF99AC8C}"/>
                </a:ext>
              </a:extLst>
            </p:cNvPr>
            <p:cNvSpPr/>
            <p:nvPr/>
          </p:nvSpPr>
          <p:spPr>
            <a:xfrm>
              <a:off x="4761396" y="3957376"/>
              <a:ext cx="108705" cy="1087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467D3631-C4E7-4A30-913E-847B4348C186}"/>
              </a:ext>
            </a:extLst>
          </p:cNvPr>
          <p:cNvSpPr txBox="1"/>
          <p:nvPr/>
        </p:nvSpPr>
        <p:spPr>
          <a:xfrm>
            <a:off x="464051" y="1315890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X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FE0CE92-7C60-4CF9-B2F2-91E4731A8EFB}"/>
              </a:ext>
            </a:extLst>
          </p:cNvPr>
          <p:cNvSpPr txBox="1"/>
          <p:nvPr/>
        </p:nvSpPr>
        <p:spPr>
          <a:xfrm>
            <a:off x="252982" y="946558"/>
            <a:ext cx="824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D910765-2096-41E5-B9D3-449F6A4298BC}"/>
              </a:ext>
            </a:extLst>
          </p:cNvPr>
          <p:cNvSpPr txBox="1"/>
          <p:nvPr/>
        </p:nvSpPr>
        <p:spPr>
          <a:xfrm>
            <a:off x="3150003" y="2085331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Shot 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B551BC6-F8A3-482C-AB63-4D3B3E517036}"/>
              </a:ext>
            </a:extLst>
          </p:cNvPr>
          <p:cNvSpPr txBox="1"/>
          <p:nvPr/>
        </p:nvSpPr>
        <p:spPr>
          <a:xfrm>
            <a:off x="6698749" y="2085331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Shot 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9428DFB-D2FE-4BED-9563-FF674912CB55}"/>
              </a:ext>
            </a:extLst>
          </p:cNvPr>
          <p:cNvSpPr txBox="1"/>
          <p:nvPr/>
        </p:nvSpPr>
        <p:spPr>
          <a:xfrm>
            <a:off x="2214271" y="946558"/>
            <a:ext cx="2717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24 receivers @ 3-ft spacing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450A56C-7336-4D82-8DC8-329DB5A61A22}"/>
              </a:ext>
            </a:extLst>
          </p:cNvPr>
          <p:cNvSpPr txBox="1"/>
          <p:nvPr/>
        </p:nvSpPr>
        <p:spPr>
          <a:xfrm>
            <a:off x="5853449" y="946558"/>
            <a:ext cx="2717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24 receivers @ 3-ft spacing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823E47DF-97E2-446B-90F7-2D6DE469C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66" y="2524405"/>
            <a:ext cx="4234047" cy="381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34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66CBD-2B7F-4E76-B9F0-350717E3E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Seismic Refraction Examples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45D4B2-7ED4-44EA-950E-3B7FBE5436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8"/>
          <a:stretch/>
        </p:blipFill>
        <p:spPr>
          <a:xfrm>
            <a:off x="0" y="1467059"/>
            <a:ext cx="9144000" cy="448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97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B0F54-F763-446F-8A5E-F8D5C0A74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Situ Seismic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16239-79EA-4F97-901D-FAB2A919B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Invasive</a:t>
            </a:r>
          </a:p>
          <a:p>
            <a:pPr lvl="1"/>
            <a:r>
              <a:rPr lang="en-US" dirty="0" err="1"/>
              <a:t>Crosshole</a:t>
            </a:r>
            <a:r>
              <a:rPr lang="en-US" dirty="0"/>
              <a:t> method (ASTM D4428)</a:t>
            </a:r>
          </a:p>
          <a:p>
            <a:pPr lvl="1"/>
            <a:r>
              <a:rPr lang="en-US" dirty="0"/>
              <a:t>Downhole method (ASTM D7400)</a:t>
            </a:r>
          </a:p>
          <a:p>
            <a:pPr lvl="2"/>
            <a:r>
              <a:rPr lang="en-US" dirty="0"/>
              <a:t>Cased borehole</a:t>
            </a:r>
          </a:p>
          <a:p>
            <a:pPr lvl="2"/>
            <a:r>
              <a:rPr lang="en-US" dirty="0"/>
              <a:t>Seismic cone penetrometer (</a:t>
            </a:r>
            <a:r>
              <a:rPr lang="en-US" dirty="0" err="1"/>
              <a:t>SCPTu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Suspension logging</a:t>
            </a:r>
          </a:p>
          <a:p>
            <a:r>
              <a:rPr lang="en-US" dirty="0"/>
              <a:t>Non-invasive</a:t>
            </a:r>
          </a:p>
          <a:p>
            <a:pPr lvl="1"/>
            <a:r>
              <a:rPr lang="en-US" dirty="0"/>
              <a:t>Surface wave methods</a:t>
            </a:r>
          </a:p>
          <a:p>
            <a:pPr lvl="2"/>
            <a:r>
              <a:rPr lang="en-US" dirty="0"/>
              <a:t>Spectral Analysis of Surface Waves (SASW)</a:t>
            </a:r>
          </a:p>
          <a:p>
            <a:pPr lvl="2"/>
            <a:r>
              <a:rPr lang="en-US" dirty="0"/>
              <a:t>Multi-channel Analysis of Surface Waves (MASW)</a:t>
            </a:r>
          </a:p>
          <a:p>
            <a:pPr lvl="2"/>
            <a:r>
              <a:rPr lang="en-US" dirty="0"/>
              <a:t>Microtremor Array Measurements (MAM)</a:t>
            </a:r>
          </a:p>
          <a:p>
            <a:pPr lvl="1"/>
            <a:r>
              <a:rPr lang="en-US" dirty="0"/>
              <a:t>Seismic refraction (ASTM D5777)</a:t>
            </a:r>
          </a:p>
          <a:p>
            <a:pPr lvl="1"/>
            <a:r>
              <a:rPr lang="en-US" dirty="0"/>
              <a:t>Seismic reflection (ASTM D7128)</a:t>
            </a:r>
          </a:p>
        </p:txBody>
      </p:sp>
    </p:spTree>
    <p:extLst>
      <p:ext uri="{BB962C8B-B14F-4D97-AF65-F5344CB8AC3E}">
        <p14:creationId xmlns:p14="http://schemas.microsoft.com/office/powerpoint/2010/main" val="1309141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C0BDB-9DE9-4FA0-9317-328B01C92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Seismic Refraction Examples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4A2F48-3414-4D01-BF09-D6B216624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18" y="839769"/>
            <a:ext cx="8200606" cy="562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701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72F2D-13D8-4484-93B8-4093A0C94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Seismic Refraction Interpretation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8D0A9-C2DC-4E7E-9A78-6AB71974B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Time Intercept and Crossover Distance Methods (planar refractors)</a:t>
            </a:r>
          </a:p>
          <a:p>
            <a:r>
              <a:rPr lang="en-US" altLang="en-US" dirty="0"/>
              <a:t>Common Reciprocal Methods (non-planar refractors)</a:t>
            </a:r>
          </a:p>
          <a:p>
            <a:pPr lvl="1"/>
            <a:r>
              <a:rPr lang="en-US" altLang="en-US" dirty="0"/>
              <a:t>Plus-Minus Method</a:t>
            </a:r>
          </a:p>
          <a:p>
            <a:pPr lvl="1"/>
            <a:r>
              <a:rPr lang="en-US" altLang="en-US" dirty="0"/>
              <a:t>ABC Method</a:t>
            </a:r>
          </a:p>
          <a:p>
            <a:pPr lvl="1"/>
            <a:r>
              <a:rPr lang="en-US" altLang="en-US" dirty="0" err="1"/>
              <a:t>Hagiwaras</a:t>
            </a:r>
            <a:r>
              <a:rPr lang="en-US" altLang="en-US" dirty="0"/>
              <a:t> Method</a:t>
            </a:r>
          </a:p>
          <a:p>
            <a:r>
              <a:rPr lang="en-US" altLang="en-US" dirty="0"/>
              <a:t>Generalized Reciprocal Methods (non-planar refractors)</a:t>
            </a:r>
          </a:p>
          <a:p>
            <a:pPr lvl="1"/>
            <a:r>
              <a:rPr lang="en-US" altLang="en-US" dirty="0"/>
              <a:t>Delay Time Method</a:t>
            </a:r>
          </a:p>
          <a:p>
            <a:pPr lvl="1"/>
            <a:r>
              <a:rPr lang="en-US" altLang="en-US" dirty="0"/>
              <a:t>Hales Method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848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F0821-19BD-4ACA-8E99-15EEC36B3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Seismic Refraction Tomography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DD2965-BE86-471C-9DF2-C44C3CC0A1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72"/>
          <a:stretch/>
        </p:blipFill>
        <p:spPr>
          <a:xfrm>
            <a:off x="106650" y="2476239"/>
            <a:ext cx="2851573" cy="2194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D4E6B1-CE35-4D8D-9D62-E4E70BB51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484" y="2476239"/>
            <a:ext cx="2883469" cy="21945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9A0C90-C4F7-4380-8012-D1245C7D2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948" y="2483773"/>
            <a:ext cx="2838770" cy="21945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EA869E-918F-4E24-A57A-8B532809AB65}"/>
              </a:ext>
            </a:extLst>
          </p:cNvPr>
          <p:cNvSpPr txBox="1"/>
          <p:nvPr/>
        </p:nvSpPr>
        <p:spPr>
          <a:xfrm>
            <a:off x="1141944" y="1959429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Shot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0121FE-8CD4-4D1C-843B-7D9DEB1D49DA}"/>
              </a:ext>
            </a:extLst>
          </p:cNvPr>
          <p:cNvSpPr txBox="1"/>
          <p:nvPr/>
        </p:nvSpPr>
        <p:spPr>
          <a:xfrm>
            <a:off x="4201726" y="1959429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Shot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4E7497-6A20-425F-929D-34DCB55A092D}"/>
              </a:ext>
            </a:extLst>
          </p:cNvPr>
          <p:cNvSpPr txBox="1"/>
          <p:nvPr/>
        </p:nvSpPr>
        <p:spPr>
          <a:xfrm>
            <a:off x="7325490" y="1959429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Shot 3</a:t>
            </a:r>
          </a:p>
        </p:txBody>
      </p:sp>
    </p:spTree>
    <p:extLst>
      <p:ext uri="{BB962C8B-B14F-4D97-AF65-F5344CB8AC3E}">
        <p14:creationId xmlns:p14="http://schemas.microsoft.com/office/powerpoint/2010/main" val="4112864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F0821-19BD-4ACA-8E99-15EEC36B3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Seismic Refraction Tomography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EA869E-918F-4E24-A57A-8B532809AB65}"/>
              </a:ext>
            </a:extLst>
          </p:cNvPr>
          <p:cNvSpPr txBox="1"/>
          <p:nvPr/>
        </p:nvSpPr>
        <p:spPr>
          <a:xfrm>
            <a:off x="1141944" y="1959429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Shot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0121FE-8CD4-4D1C-843B-7D9DEB1D49DA}"/>
              </a:ext>
            </a:extLst>
          </p:cNvPr>
          <p:cNvSpPr txBox="1"/>
          <p:nvPr/>
        </p:nvSpPr>
        <p:spPr>
          <a:xfrm>
            <a:off x="4201726" y="1959429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Shot 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4E7497-6A20-425F-929D-34DCB55A092D}"/>
              </a:ext>
            </a:extLst>
          </p:cNvPr>
          <p:cNvSpPr txBox="1"/>
          <p:nvPr/>
        </p:nvSpPr>
        <p:spPr>
          <a:xfrm>
            <a:off x="7325490" y="1959429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Shot 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A9C647-03D2-41C2-AA73-DA7028AC8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70" y="2334680"/>
            <a:ext cx="2828544" cy="21945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9D97FE-B240-4C5E-BCA1-A5A6F1F11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263" y="2334680"/>
            <a:ext cx="2840639" cy="2194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9865D8-C66D-43FD-8079-27BE82525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271" y="2334680"/>
            <a:ext cx="2851868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15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F0821-19BD-4ACA-8E99-15EEC36B3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Seismic Refraction Tomography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EA869E-918F-4E24-A57A-8B532809AB65}"/>
              </a:ext>
            </a:extLst>
          </p:cNvPr>
          <p:cNvSpPr txBox="1"/>
          <p:nvPr/>
        </p:nvSpPr>
        <p:spPr>
          <a:xfrm>
            <a:off x="1141944" y="1959429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Shot 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0121FE-8CD4-4D1C-843B-7D9DEB1D49DA}"/>
              </a:ext>
            </a:extLst>
          </p:cNvPr>
          <p:cNvSpPr txBox="1"/>
          <p:nvPr/>
        </p:nvSpPr>
        <p:spPr>
          <a:xfrm>
            <a:off x="4201726" y="1959429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Shot 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4E7497-6A20-425F-929D-34DCB55A092D}"/>
              </a:ext>
            </a:extLst>
          </p:cNvPr>
          <p:cNvSpPr txBox="1"/>
          <p:nvPr/>
        </p:nvSpPr>
        <p:spPr>
          <a:xfrm>
            <a:off x="7325490" y="1959429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Shot 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DDAE19-6B25-4EC9-832A-60777A0F3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81" y="2334680"/>
            <a:ext cx="2842309" cy="2194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FC8500-E18D-4DEA-8254-BA44B33DA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285" y="2334680"/>
            <a:ext cx="2845848" cy="21945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DF24F1-1937-47A1-A87E-E17EE5153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5845" y="2334680"/>
            <a:ext cx="2842713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235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90882-5426-4921-A64B-3459AD8E1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Seismic Refraction Tomography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7EAEAC-5542-4C29-A195-7D5376CE5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12" y="1416816"/>
            <a:ext cx="8582176" cy="45858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BD4758-D137-494D-93FC-C1831CCCEFD5}"/>
              </a:ext>
            </a:extLst>
          </p:cNvPr>
          <p:cNvSpPr txBox="1"/>
          <p:nvPr/>
        </p:nvSpPr>
        <p:spPr>
          <a:xfrm>
            <a:off x="401933" y="3659490"/>
            <a:ext cx="715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Shot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0AA5D6-EB73-4635-AEB0-83D75A86B237}"/>
              </a:ext>
            </a:extLst>
          </p:cNvPr>
          <p:cNvSpPr txBox="1"/>
          <p:nvPr/>
        </p:nvSpPr>
        <p:spPr>
          <a:xfrm>
            <a:off x="403759" y="3998044"/>
            <a:ext cx="715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Shot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115424-C71B-48BF-AF45-41EE0BF5E759}"/>
              </a:ext>
            </a:extLst>
          </p:cNvPr>
          <p:cNvSpPr txBox="1"/>
          <p:nvPr/>
        </p:nvSpPr>
        <p:spPr>
          <a:xfrm>
            <a:off x="483994" y="5000344"/>
            <a:ext cx="715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Shot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DC15F3-3752-4372-A0C0-2A3F9DE9C97C}"/>
              </a:ext>
            </a:extLst>
          </p:cNvPr>
          <p:cNvSpPr txBox="1"/>
          <p:nvPr/>
        </p:nvSpPr>
        <p:spPr>
          <a:xfrm>
            <a:off x="2604197" y="5664091"/>
            <a:ext cx="715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Shot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7F1673-A186-4271-9882-87EE55CF9C1A}"/>
              </a:ext>
            </a:extLst>
          </p:cNvPr>
          <p:cNvSpPr txBox="1"/>
          <p:nvPr/>
        </p:nvSpPr>
        <p:spPr>
          <a:xfrm>
            <a:off x="4563778" y="5661346"/>
            <a:ext cx="715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Shot 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A7D941-DC78-4603-B72E-872783775ACF}"/>
              </a:ext>
            </a:extLst>
          </p:cNvPr>
          <p:cNvSpPr txBox="1"/>
          <p:nvPr/>
        </p:nvSpPr>
        <p:spPr>
          <a:xfrm>
            <a:off x="6355803" y="5658601"/>
            <a:ext cx="715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Shot 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7E1CC8-2418-40A2-AD77-0AE7CC4E1B42}"/>
              </a:ext>
            </a:extLst>
          </p:cNvPr>
          <p:cNvSpPr txBox="1"/>
          <p:nvPr/>
        </p:nvSpPr>
        <p:spPr>
          <a:xfrm>
            <a:off x="8129557" y="5338898"/>
            <a:ext cx="715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Shot 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BFDF68-0DBE-4A30-AE53-EB8BBD82D350}"/>
              </a:ext>
            </a:extLst>
          </p:cNvPr>
          <p:cNvSpPr txBox="1"/>
          <p:nvPr/>
        </p:nvSpPr>
        <p:spPr>
          <a:xfrm>
            <a:off x="8129557" y="4851786"/>
            <a:ext cx="715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Shot 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C4C00A-139E-46D6-A9A1-6D13E6105979}"/>
              </a:ext>
            </a:extLst>
          </p:cNvPr>
          <p:cNvSpPr txBox="1"/>
          <p:nvPr/>
        </p:nvSpPr>
        <p:spPr>
          <a:xfrm>
            <a:off x="8129557" y="4365296"/>
            <a:ext cx="715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Shot 9</a:t>
            </a:r>
          </a:p>
        </p:txBody>
      </p:sp>
    </p:spTree>
    <p:extLst>
      <p:ext uri="{BB962C8B-B14F-4D97-AF65-F5344CB8AC3E}">
        <p14:creationId xmlns:p14="http://schemas.microsoft.com/office/powerpoint/2010/main" val="2793615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C672C-B8AF-40E8-BE0D-628F94146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Seismic Refraction Tomography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C502A-9C7D-493C-A291-27801ACE2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two-dimensional (2D) velocity structure is estimated by minimizing the difference between predicted and observed first-arrival travel times (i.e., an inversion procedure).</a:t>
            </a:r>
          </a:p>
        </p:txBody>
      </p:sp>
    </p:spTree>
    <p:extLst>
      <p:ext uri="{BB962C8B-B14F-4D97-AF65-F5344CB8AC3E}">
        <p14:creationId xmlns:p14="http://schemas.microsoft.com/office/powerpoint/2010/main" val="13691426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065BD-E78D-4299-8961-FE4C88E48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Seismic Refraction Tomography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6D13D4-A186-4979-9E49-CF14892988F3}"/>
              </a:ext>
            </a:extLst>
          </p:cNvPr>
          <p:cNvSpPr txBox="1"/>
          <p:nvPr/>
        </p:nvSpPr>
        <p:spPr>
          <a:xfrm>
            <a:off x="1359039" y="1057541"/>
            <a:ext cx="2914022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Assume initial 2D velocity profile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E7E1A2-E745-4501-87DA-72BBB7443931}"/>
              </a:ext>
            </a:extLst>
          </p:cNvPr>
          <p:cNvSpPr txBox="1"/>
          <p:nvPr/>
        </p:nvSpPr>
        <p:spPr>
          <a:xfrm>
            <a:off x="1359039" y="2183109"/>
            <a:ext cx="2914022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Calculate predicted travel times using ray tracing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2CB0B6-B49D-45FE-BFB0-4C4F306E56C7}"/>
              </a:ext>
            </a:extLst>
          </p:cNvPr>
          <p:cNvSpPr txBox="1"/>
          <p:nvPr/>
        </p:nvSpPr>
        <p:spPr>
          <a:xfrm>
            <a:off x="1359039" y="3301141"/>
            <a:ext cx="2914022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Compare predicted and measured travel times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2E8BB59-0CA8-4D51-B321-059FD7B2FACA}"/>
              </a:ext>
            </a:extLst>
          </p:cNvPr>
          <p:cNvGrpSpPr/>
          <p:nvPr/>
        </p:nvGrpSpPr>
        <p:grpSpPr>
          <a:xfrm>
            <a:off x="1444450" y="4419173"/>
            <a:ext cx="2743200" cy="1217952"/>
            <a:chOff x="4039437" y="2019719"/>
            <a:chExt cx="2743200" cy="1256044"/>
          </a:xfrm>
        </p:grpSpPr>
        <p:sp>
          <p:nvSpPr>
            <p:cNvPr id="7" name="Diamond 6">
              <a:extLst>
                <a:ext uri="{FF2B5EF4-FFF2-40B4-BE49-F238E27FC236}">
                  <a16:creationId xmlns:a16="http://schemas.microsoft.com/office/drawing/2014/main" id="{B2407345-2F58-4C39-81E5-BBE252ED7754}"/>
                </a:ext>
              </a:extLst>
            </p:cNvPr>
            <p:cNvSpPr/>
            <p:nvPr/>
          </p:nvSpPr>
          <p:spPr>
            <a:xfrm>
              <a:off x="4039437" y="2019719"/>
              <a:ext cx="2743200" cy="1256044"/>
            </a:xfrm>
            <a:prstGeom prst="diamond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8467377-E61E-4D4B-96A7-F8A303096433}"/>
                </a:ext>
              </a:extLst>
            </p:cNvPr>
            <p:cNvSpPr txBox="1"/>
            <p:nvPr/>
          </p:nvSpPr>
          <p:spPr>
            <a:xfrm>
              <a:off x="4753004" y="2324576"/>
              <a:ext cx="13160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Satisfactory</a:t>
              </a:r>
              <a:br>
                <a:rPr lang="en-US" dirty="0"/>
              </a:br>
              <a:r>
                <a:rPr lang="en-US" dirty="0"/>
                <a:t>agreement?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254E1F6-346A-436E-A42C-B2389B8D7755}"/>
              </a:ext>
            </a:extLst>
          </p:cNvPr>
          <p:cNvSpPr txBox="1"/>
          <p:nvPr/>
        </p:nvSpPr>
        <p:spPr>
          <a:xfrm>
            <a:off x="1359039" y="5854287"/>
            <a:ext cx="2914022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Final 2D velocity profile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1CC624-5F18-4990-AE1E-2983C265AC79}"/>
              </a:ext>
            </a:extLst>
          </p:cNvPr>
          <p:cNvSpPr txBox="1"/>
          <p:nvPr/>
        </p:nvSpPr>
        <p:spPr>
          <a:xfrm>
            <a:off x="5627076" y="3429000"/>
            <a:ext cx="2914022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Adjust 2D velocity profile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3B09996-7978-4886-A8B7-BD4B526B73F2}"/>
              </a:ext>
            </a:extLst>
          </p:cNvPr>
          <p:cNvCxnSpPr/>
          <p:nvPr/>
        </p:nvCxnSpPr>
        <p:spPr>
          <a:xfrm>
            <a:off x="2816050" y="1703872"/>
            <a:ext cx="0" cy="47923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D580CF0-57AA-4CB7-9DD7-A055F64AEC12}"/>
              </a:ext>
            </a:extLst>
          </p:cNvPr>
          <p:cNvCxnSpPr/>
          <p:nvPr/>
        </p:nvCxnSpPr>
        <p:spPr>
          <a:xfrm>
            <a:off x="2816050" y="2829440"/>
            <a:ext cx="0" cy="47170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68CC352-08F0-4EFF-A909-C80419178478}"/>
              </a:ext>
            </a:extLst>
          </p:cNvPr>
          <p:cNvCxnSpPr/>
          <p:nvPr/>
        </p:nvCxnSpPr>
        <p:spPr>
          <a:xfrm>
            <a:off x="2816050" y="3947472"/>
            <a:ext cx="0" cy="47170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8B172C6-0C5B-4685-860F-7A1DB060705C}"/>
              </a:ext>
            </a:extLst>
          </p:cNvPr>
          <p:cNvCxnSpPr/>
          <p:nvPr/>
        </p:nvCxnSpPr>
        <p:spPr>
          <a:xfrm>
            <a:off x="2816050" y="5637125"/>
            <a:ext cx="0" cy="2171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7128352-5108-49FD-B7FD-6FB544B639BB}"/>
              </a:ext>
            </a:extLst>
          </p:cNvPr>
          <p:cNvSpPr/>
          <p:nvPr/>
        </p:nvSpPr>
        <p:spPr>
          <a:xfrm>
            <a:off x="4190164" y="3788229"/>
            <a:ext cx="2914022" cy="1235947"/>
          </a:xfrm>
          <a:custGeom>
            <a:avLst/>
            <a:gdLst>
              <a:gd name="connsiteX0" fmla="*/ 0 w 3064747"/>
              <a:gd name="connsiteY0" fmla="*/ 1235947 h 1235947"/>
              <a:gd name="connsiteX1" fmla="*/ 3054699 w 3064747"/>
              <a:gd name="connsiteY1" fmla="*/ 1235947 h 1235947"/>
              <a:gd name="connsiteX2" fmla="*/ 3054699 w 3064747"/>
              <a:gd name="connsiteY2" fmla="*/ 0 h 1235947"/>
              <a:gd name="connsiteX3" fmla="*/ 3064747 w 3064747"/>
              <a:gd name="connsiteY3" fmla="*/ 20097 h 1235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4747" h="1235947">
                <a:moveTo>
                  <a:pt x="0" y="1235947"/>
                </a:moveTo>
                <a:lnTo>
                  <a:pt x="3054699" y="1235947"/>
                </a:lnTo>
                <a:lnTo>
                  <a:pt x="3054699" y="0"/>
                </a:lnTo>
                <a:lnTo>
                  <a:pt x="3064747" y="20097"/>
                </a:ln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2A7197A-9206-456E-A984-15A293FA3EE3}"/>
              </a:ext>
            </a:extLst>
          </p:cNvPr>
          <p:cNvSpPr/>
          <p:nvPr/>
        </p:nvSpPr>
        <p:spPr>
          <a:xfrm>
            <a:off x="4290646" y="2512088"/>
            <a:ext cx="2793442" cy="904352"/>
          </a:xfrm>
          <a:custGeom>
            <a:avLst/>
            <a:gdLst>
              <a:gd name="connsiteX0" fmla="*/ 2793442 w 2793442"/>
              <a:gd name="connsiteY0" fmla="*/ 904352 h 904352"/>
              <a:gd name="connsiteX1" fmla="*/ 2793442 w 2793442"/>
              <a:gd name="connsiteY1" fmla="*/ 0 h 904352"/>
              <a:gd name="connsiteX2" fmla="*/ 0 w 2793442"/>
              <a:gd name="connsiteY2" fmla="*/ 0 h 90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93442" h="904352">
                <a:moveTo>
                  <a:pt x="2793442" y="904352"/>
                </a:moveTo>
                <a:lnTo>
                  <a:pt x="2793442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702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4F88D-4425-4670-87A8-E57C358EB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Seismic Refraction Tomography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486991-1995-41C6-B72A-38E9A5C08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849" y="1709183"/>
            <a:ext cx="7908052" cy="4052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CE7153-3DB5-4BF7-BB60-1CAC76668E43}"/>
              </a:ext>
            </a:extLst>
          </p:cNvPr>
          <p:cNvSpPr txBox="1"/>
          <p:nvPr/>
        </p:nvSpPr>
        <p:spPr>
          <a:xfrm>
            <a:off x="1155560" y="1340814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ft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A03336-6CAC-4346-8CCA-F0694F7B3227}"/>
              </a:ext>
            </a:extLst>
          </p:cNvPr>
          <p:cNvSpPr txBox="1"/>
          <p:nvPr/>
        </p:nvSpPr>
        <p:spPr>
          <a:xfrm>
            <a:off x="7869533" y="1339851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210 ft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971A48-7C82-49B1-A44E-04B1E3E83BB0}"/>
              </a:ext>
            </a:extLst>
          </p:cNvPr>
          <p:cNvSpPr txBox="1"/>
          <p:nvPr/>
        </p:nvSpPr>
        <p:spPr>
          <a:xfrm>
            <a:off x="0" y="1709183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El. 1707 ft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CD5E44-FAE8-4E6B-99D1-7A4A39425B8A}"/>
              </a:ext>
            </a:extLst>
          </p:cNvPr>
          <p:cNvSpPr txBox="1"/>
          <p:nvPr/>
        </p:nvSpPr>
        <p:spPr>
          <a:xfrm>
            <a:off x="0" y="4434312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El. 1665 ft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055A4B-80F1-4C69-B6AD-69FE55B7E67F}"/>
              </a:ext>
            </a:extLst>
          </p:cNvPr>
          <p:cNvSpPr txBox="1"/>
          <p:nvPr/>
        </p:nvSpPr>
        <p:spPr>
          <a:xfrm>
            <a:off x="966316" y="5763190"/>
            <a:ext cx="1241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1386 ft/sec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900D47-9DEF-492D-8D4E-E0F223D318C2}"/>
              </a:ext>
            </a:extLst>
          </p:cNvPr>
          <p:cNvSpPr txBox="1"/>
          <p:nvPr/>
        </p:nvSpPr>
        <p:spPr>
          <a:xfrm>
            <a:off x="3330570" y="5761195"/>
            <a:ext cx="1241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7609 ft/sec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1BFCB3-707C-4BBA-BD25-E160992C3A7E}"/>
              </a:ext>
            </a:extLst>
          </p:cNvPr>
          <p:cNvSpPr txBox="1"/>
          <p:nvPr/>
        </p:nvSpPr>
        <p:spPr>
          <a:xfrm>
            <a:off x="1329731" y="5147854"/>
            <a:ext cx="2773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Compression Wave Velocity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46B710-2D9C-4CE3-97CE-9A93D4F61B3E}"/>
              </a:ext>
            </a:extLst>
          </p:cNvPr>
          <p:cNvSpPr txBox="1"/>
          <p:nvPr/>
        </p:nvSpPr>
        <p:spPr>
          <a:xfrm>
            <a:off x="5633424" y="5578008"/>
            <a:ext cx="3510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Iteration 5: Fitting Error 1.066 </a:t>
            </a:r>
            <a:r>
              <a:rPr lang="en-US" dirty="0" err="1"/>
              <a:t>msec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F897B3-CD7D-4683-BD3D-A83F86DCA182}"/>
              </a:ext>
            </a:extLst>
          </p:cNvPr>
          <p:cNvSpPr txBox="1"/>
          <p:nvPr/>
        </p:nvSpPr>
        <p:spPr>
          <a:xfrm>
            <a:off x="2456246" y="1671634"/>
            <a:ext cx="647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Shot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6B4E13-5282-4A46-A1E9-16E91E81A463}"/>
              </a:ext>
            </a:extLst>
          </p:cNvPr>
          <p:cNvSpPr txBox="1"/>
          <p:nvPr/>
        </p:nvSpPr>
        <p:spPr>
          <a:xfrm>
            <a:off x="6022530" y="1739960"/>
            <a:ext cx="647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Shot 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34539F-AECA-47D9-868C-6F9A99340A50}"/>
              </a:ext>
            </a:extLst>
          </p:cNvPr>
          <p:cNvSpPr txBox="1"/>
          <p:nvPr/>
        </p:nvSpPr>
        <p:spPr>
          <a:xfrm>
            <a:off x="1225898" y="1671634"/>
            <a:ext cx="647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Shot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430AD0-8DD8-4AB3-8687-C2836615119A}"/>
              </a:ext>
            </a:extLst>
          </p:cNvPr>
          <p:cNvSpPr txBox="1"/>
          <p:nvPr/>
        </p:nvSpPr>
        <p:spPr>
          <a:xfrm>
            <a:off x="1831596" y="1673621"/>
            <a:ext cx="647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Shot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120433-94EA-448E-8D68-20E457A5584A}"/>
              </a:ext>
            </a:extLst>
          </p:cNvPr>
          <p:cNvSpPr txBox="1"/>
          <p:nvPr/>
        </p:nvSpPr>
        <p:spPr>
          <a:xfrm>
            <a:off x="4995802" y="1719820"/>
            <a:ext cx="647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Shot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CA89B8-DFC8-4B46-B22B-0057FB3360FD}"/>
              </a:ext>
            </a:extLst>
          </p:cNvPr>
          <p:cNvSpPr txBox="1"/>
          <p:nvPr/>
        </p:nvSpPr>
        <p:spPr>
          <a:xfrm>
            <a:off x="3751628" y="1725778"/>
            <a:ext cx="647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Shot 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B5A273-DB77-491D-9B55-9F960543F4E7}"/>
              </a:ext>
            </a:extLst>
          </p:cNvPr>
          <p:cNvSpPr txBox="1"/>
          <p:nvPr/>
        </p:nvSpPr>
        <p:spPr>
          <a:xfrm>
            <a:off x="6915834" y="1812607"/>
            <a:ext cx="647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Shot 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9A9CDA-E12A-4395-8513-E17AAF153678}"/>
              </a:ext>
            </a:extLst>
          </p:cNvPr>
          <p:cNvSpPr txBox="1"/>
          <p:nvPr/>
        </p:nvSpPr>
        <p:spPr>
          <a:xfrm>
            <a:off x="7479782" y="1812607"/>
            <a:ext cx="647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Shot 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513974-8A66-427B-945E-6635E0DB9F6D}"/>
              </a:ext>
            </a:extLst>
          </p:cNvPr>
          <p:cNvSpPr txBox="1"/>
          <p:nvPr/>
        </p:nvSpPr>
        <p:spPr>
          <a:xfrm>
            <a:off x="8127230" y="1813639"/>
            <a:ext cx="647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Shot 9</a:t>
            </a:r>
          </a:p>
        </p:txBody>
      </p:sp>
    </p:spTree>
    <p:extLst>
      <p:ext uri="{BB962C8B-B14F-4D97-AF65-F5344CB8AC3E}">
        <p14:creationId xmlns:p14="http://schemas.microsoft.com/office/powerpoint/2010/main" val="1249117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035F76D-6FF4-4A50-A867-E22156BCC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Application of Refraction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E89089-54B5-4628-81A7-7A1DA037014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8" y="1296991"/>
            <a:ext cx="7714652" cy="42640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BE1EB4-8CD6-4507-8913-0E85BA2F29F5}"/>
              </a:ext>
            </a:extLst>
          </p:cNvPr>
          <p:cNvSpPr txBox="1"/>
          <p:nvPr/>
        </p:nvSpPr>
        <p:spPr>
          <a:xfrm>
            <a:off x="4180114" y="5561009"/>
            <a:ext cx="1912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Caterpillar</a:t>
            </a:r>
          </a:p>
        </p:txBody>
      </p:sp>
    </p:spTree>
    <p:extLst>
      <p:ext uri="{BB962C8B-B14F-4D97-AF65-F5344CB8AC3E}">
        <p14:creationId xmlns:p14="http://schemas.microsoft.com/office/powerpoint/2010/main" val="2135211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FE3B29-5616-416C-B459-38D1EC3446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Seismic Refraction</a:t>
            </a:r>
          </a:p>
        </p:txBody>
      </p:sp>
    </p:spTree>
    <p:extLst>
      <p:ext uri="{BB962C8B-B14F-4D97-AF65-F5344CB8AC3E}">
        <p14:creationId xmlns:p14="http://schemas.microsoft.com/office/powerpoint/2010/main" val="12884750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B1583-7555-479E-98E0-EB54A3ADC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Seismic Refraction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4647CE-CA81-42BB-B0BB-10B84CD350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Strengths</a:t>
            </a:r>
          </a:p>
          <a:p>
            <a:pPr lvl="1"/>
            <a:r>
              <a:rPr lang="en-US" dirty="0"/>
              <a:t>Noninvasive</a:t>
            </a:r>
          </a:p>
          <a:p>
            <a:pPr lvl="1"/>
            <a:r>
              <a:rPr lang="en-US" dirty="0"/>
              <a:t>Based on interpretation of first arrivals</a:t>
            </a:r>
          </a:p>
          <a:p>
            <a:pPr lvl="1"/>
            <a:r>
              <a:rPr lang="en-US" dirty="0"/>
              <a:t>Seismic refraction tomography improves the power and flexibility of the test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832B63-42FE-4E6A-B18E-D0DC5ECCC80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Limitations</a:t>
            </a:r>
          </a:p>
          <a:p>
            <a:pPr lvl="1"/>
            <a:r>
              <a:rPr lang="en-US" dirty="0"/>
              <a:t>Hidden layer and thin layer problems</a:t>
            </a:r>
          </a:p>
          <a:p>
            <a:pPr lvl="1"/>
            <a:r>
              <a:rPr lang="en-US" dirty="0"/>
              <a:t>When conducted using compression waves, of limited value in saturated soils</a:t>
            </a:r>
          </a:p>
        </p:txBody>
      </p:sp>
    </p:spTree>
    <p:extLst>
      <p:ext uri="{BB962C8B-B14F-4D97-AF65-F5344CB8AC3E}">
        <p14:creationId xmlns:p14="http://schemas.microsoft.com/office/powerpoint/2010/main" val="1894977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5B540D-470B-42A8-A67C-D44D9013D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Acquisition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CFBCA60-0C7C-4DE5-BA5D-AF2000259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793" y="2577402"/>
            <a:ext cx="7239000" cy="10668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1FC3657-F637-461B-A92E-7B9BA5410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793" y="3644202"/>
            <a:ext cx="7239000" cy="1066800"/>
          </a:xfrm>
          <a:prstGeom prst="rect">
            <a:avLst/>
          </a:prstGeom>
          <a:solidFill>
            <a:srgbClr val="99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6" name="AutoShape 9">
            <a:extLst>
              <a:ext uri="{FF2B5EF4-FFF2-40B4-BE49-F238E27FC236}">
                <a16:creationId xmlns:a16="http://schemas.microsoft.com/office/drawing/2014/main" id="{A0142760-DFED-4035-930B-7297B8E5F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993" y="2272602"/>
            <a:ext cx="304800" cy="304800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D48A785B-CC4A-4169-A9CA-7F269614D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5393" y="2348802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B823949A-E903-4D83-B76E-10C8FFD04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8793" y="2348802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9A525216-8427-4C5D-8FC5-403C9DA59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2193" y="2348802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51BE6517-54FD-4D25-9633-70856F1C2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5593" y="2348802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FBFF814C-8971-488C-B5BB-BC6163315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8993" y="2348802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39C3A491-F4CC-47B2-89DC-0580CCDA6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2393" y="2348802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16">
            <a:extLst>
              <a:ext uri="{FF2B5EF4-FFF2-40B4-BE49-F238E27FC236}">
                <a16:creationId xmlns:a16="http://schemas.microsoft.com/office/drawing/2014/main" id="{F141FE5F-F240-4624-8851-FD2B6733A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5793" y="2348802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D52011B6-E29B-4619-9B78-708CE42BD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9193" y="2348802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89DB3FEE-5890-4A50-95DC-83C6F57564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593" y="2348802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25E2241F-0611-4BB6-A996-B51BEECCA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139" y="1891602"/>
            <a:ext cx="8240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dirty="0"/>
              <a:t>Source</a:t>
            </a:r>
          </a:p>
        </p:txBody>
      </p:sp>
      <p:sp>
        <p:nvSpPr>
          <p:cNvPr id="17" name="Text Box 20">
            <a:extLst>
              <a:ext uri="{FF2B5EF4-FFF2-40B4-BE49-F238E27FC236}">
                <a16:creationId xmlns:a16="http://schemas.microsoft.com/office/drawing/2014/main" id="{A3A7D10C-1882-4F97-B782-5B5778DE5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3430" y="1891602"/>
            <a:ext cx="16860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/>
              <a:t>Receivers (1-96)</a:t>
            </a:r>
          </a:p>
        </p:txBody>
      </p:sp>
      <p:sp>
        <p:nvSpPr>
          <p:cNvPr id="18" name="Text Box 21">
            <a:extLst>
              <a:ext uri="{FF2B5EF4-FFF2-40B4-BE49-F238E27FC236}">
                <a16:creationId xmlns:a16="http://schemas.microsoft.com/office/drawing/2014/main" id="{13CF4416-2ABE-4B06-884E-08173DE20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4393" y="2909839"/>
            <a:ext cx="420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800"/>
              <a:t>V</a:t>
            </a:r>
            <a:r>
              <a:rPr lang="en-US" altLang="en-US" sz="1800" baseline="-25000"/>
              <a:t>1</a:t>
            </a:r>
          </a:p>
        </p:txBody>
      </p:sp>
      <p:sp>
        <p:nvSpPr>
          <p:cNvPr id="19" name="Text Box 22">
            <a:extLst>
              <a:ext uri="{FF2B5EF4-FFF2-40B4-BE49-F238E27FC236}">
                <a16:creationId xmlns:a16="http://schemas.microsoft.com/office/drawing/2014/main" id="{88B6C9E2-6E31-42A5-A0A2-CF6076004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4393" y="4021018"/>
            <a:ext cx="420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800" dirty="0"/>
              <a:t>V</a:t>
            </a:r>
            <a:r>
              <a:rPr lang="en-US" altLang="en-US" sz="1800" baseline="-25000" dirty="0"/>
              <a:t>2</a:t>
            </a:r>
          </a:p>
        </p:txBody>
      </p:sp>
      <p:sp>
        <p:nvSpPr>
          <p:cNvPr id="20" name="Line 24">
            <a:extLst>
              <a:ext uri="{FF2B5EF4-FFF2-40B4-BE49-F238E27FC236}">
                <a16:creationId xmlns:a16="http://schemas.microsoft.com/office/drawing/2014/main" id="{6C667F48-A9EF-4E8C-8AF4-C1A9A814C52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40393" y="2882202"/>
            <a:ext cx="1600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5">
            <a:extLst>
              <a:ext uri="{FF2B5EF4-FFF2-40B4-BE49-F238E27FC236}">
                <a16:creationId xmlns:a16="http://schemas.microsoft.com/office/drawing/2014/main" id="{2A37ED79-C896-475A-BF23-A616308CA37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21593" y="2882202"/>
            <a:ext cx="1600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Text Box 27">
            <a:extLst>
              <a:ext uri="{FF2B5EF4-FFF2-40B4-BE49-F238E27FC236}">
                <a16:creationId xmlns:a16="http://schemas.microsoft.com/office/drawing/2014/main" id="{175A7C24-BDBE-489F-B1C7-5D8D736A1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0593" y="2673698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/>
              <a:t>x</a:t>
            </a:r>
          </a:p>
        </p:txBody>
      </p:sp>
      <p:sp>
        <p:nvSpPr>
          <p:cNvPr id="23" name="Line 28">
            <a:extLst>
              <a:ext uri="{FF2B5EF4-FFF2-40B4-BE49-F238E27FC236}">
                <a16:creationId xmlns:a16="http://schemas.microsoft.com/office/drawing/2014/main" id="{41344259-7E3C-4349-9D0A-A195F108BD95}"/>
              </a:ext>
            </a:extLst>
          </p:cNvPr>
          <p:cNvSpPr>
            <a:spLocks noChangeShapeType="1"/>
          </p:cNvSpPr>
          <p:nvPr/>
        </p:nvSpPr>
        <p:spPr bwMode="auto">
          <a:xfrm>
            <a:off x="1640393" y="2729802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29">
            <a:extLst>
              <a:ext uri="{FF2B5EF4-FFF2-40B4-BE49-F238E27FC236}">
                <a16:creationId xmlns:a16="http://schemas.microsoft.com/office/drawing/2014/main" id="{E773B0AF-2C01-40AB-9AA0-9FAF2360046A}"/>
              </a:ext>
            </a:extLst>
          </p:cNvPr>
          <p:cNvSpPr>
            <a:spLocks noChangeShapeType="1"/>
          </p:cNvSpPr>
          <p:nvPr/>
        </p:nvSpPr>
        <p:spPr bwMode="auto">
          <a:xfrm>
            <a:off x="5221793" y="2729802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id="{B8A7C598-67CB-4D0F-9C23-1D3E5E532F9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2418" y="2577402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Line 31">
            <a:extLst>
              <a:ext uri="{FF2B5EF4-FFF2-40B4-BE49-F238E27FC236}">
                <a16:creationId xmlns:a16="http://schemas.microsoft.com/office/drawing/2014/main" id="{6D0574A0-5840-4354-9CC3-EF141F1211B2}"/>
              </a:ext>
            </a:extLst>
          </p:cNvPr>
          <p:cNvSpPr>
            <a:spLocks noChangeShapeType="1"/>
          </p:cNvSpPr>
          <p:nvPr/>
        </p:nvSpPr>
        <p:spPr bwMode="auto">
          <a:xfrm>
            <a:off x="7682418" y="3339402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Text Box 32">
            <a:extLst>
              <a:ext uri="{FF2B5EF4-FFF2-40B4-BE49-F238E27FC236}">
                <a16:creationId xmlns:a16="http://schemas.microsoft.com/office/drawing/2014/main" id="{68D5C00E-5B6A-49D6-BAAE-363DD38AF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7841" y="2902298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800" dirty="0"/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057587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5B540D-470B-42A8-A67C-D44D9013D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Seismic Refraction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CFBCA60-0C7C-4DE5-BA5D-AF2000259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793" y="2577402"/>
            <a:ext cx="7239000" cy="10668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1FC3657-F637-461B-A92E-7B9BA5410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793" y="3644202"/>
            <a:ext cx="7239000" cy="1066800"/>
          </a:xfrm>
          <a:prstGeom prst="rect">
            <a:avLst/>
          </a:prstGeom>
          <a:solidFill>
            <a:srgbClr val="99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6" name="AutoShape 9">
            <a:extLst>
              <a:ext uri="{FF2B5EF4-FFF2-40B4-BE49-F238E27FC236}">
                <a16:creationId xmlns:a16="http://schemas.microsoft.com/office/drawing/2014/main" id="{A0142760-DFED-4035-930B-7297B8E5F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993" y="2272602"/>
            <a:ext cx="304800" cy="304800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D48A785B-CC4A-4169-A9CA-7F269614D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5393" y="2348802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B823949A-E903-4D83-B76E-10C8FFD04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8793" y="2348802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9A525216-8427-4C5D-8FC5-403C9DA59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2193" y="2348802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51BE6517-54FD-4D25-9633-70856F1C2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5593" y="2348802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FBFF814C-8971-488C-B5BB-BC6163315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8993" y="2348802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39C3A491-F4CC-47B2-89DC-0580CCDA6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2393" y="2348802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16">
            <a:extLst>
              <a:ext uri="{FF2B5EF4-FFF2-40B4-BE49-F238E27FC236}">
                <a16:creationId xmlns:a16="http://schemas.microsoft.com/office/drawing/2014/main" id="{F141FE5F-F240-4624-8851-FD2B6733A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5793" y="2348802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D52011B6-E29B-4619-9B78-708CE42BD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9193" y="2348802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89DB3FEE-5890-4A50-95DC-83C6F57564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593" y="2348802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25E2241F-0611-4BB6-A996-B51BEECCA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4539" y="2937803"/>
            <a:ext cx="13217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dirty="0"/>
              <a:t>Direct Wave</a:t>
            </a:r>
          </a:p>
        </p:txBody>
      </p:sp>
      <p:sp>
        <p:nvSpPr>
          <p:cNvPr id="18" name="Text Box 21">
            <a:extLst>
              <a:ext uri="{FF2B5EF4-FFF2-40B4-BE49-F238E27FC236}">
                <a16:creationId xmlns:a16="http://schemas.microsoft.com/office/drawing/2014/main" id="{13CF4416-2ABE-4B06-884E-08173DE20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4393" y="2909839"/>
            <a:ext cx="420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800"/>
              <a:t>V</a:t>
            </a:r>
            <a:r>
              <a:rPr lang="en-US" altLang="en-US" sz="1800" baseline="-25000"/>
              <a:t>1</a:t>
            </a:r>
          </a:p>
        </p:txBody>
      </p:sp>
      <p:sp>
        <p:nvSpPr>
          <p:cNvPr id="19" name="Text Box 22">
            <a:extLst>
              <a:ext uri="{FF2B5EF4-FFF2-40B4-BE49-F238E27FC236}">
                <a16:creationId xmlns:a16="http://schemas.microsoft.com/office/drawing/2014/main" id="{88B6C9E2-6E31-42A5-A0A2-CF6076004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4393" y="4021018"/>
            <a:ext cx="420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800" dirty="0"/>
              <a:t>V</a:t>
            </a:r>
            <a:r>
              <a:rPr lang="en-US" altLang="en-US" sz="1800" baseline="-25000" dirty="0"/>
              <a:t>2</a:t>
            </a:r>
          </a:p>
        </p:txBody>
      </p:sp>
      <p:sp>
        <p:nvSpPr>
          <p:cNvPr id="21" name="Line 25">
            <a:extLst>
              <a:ext uri="{FF2B5EF4-FFF2-40B4-BE49-F238E27FC236}">
                <a16:creationId xmlns:a16="http://schemas.microsoft.com/office/drawing/2014/main" id="{2A37ED79-C896-475A-BF23-A616308CA371}"/>
              </a:ext>
            </a:extLst>
          </p:cNvPr>
          <p:cNvSpPr>
            <a:spLocks noChangeShapeType="1"/>
          </p:cNvSpPr>
          <p:nvPr/>
        </p:nvSpPr>
        <p:spPr bwMode="auto">
          <a:xfrm>
            <a:off x="1642068" y="2870479"/>
            <a:ext cx="39649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id="{B8A7C598-67CB-4D0F-9C23-1D3E5E532F9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2418" y="2577402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Line 31">
            <a:extLst>
              <a:ext uri="{FF2B5EF4-FFF2-40B4-BE49-F238E27FC236}">
                <a16:creationId xmlns:a16="http://schemas.microsoft.com/office/drawing/2014/main" id="{6D0574A0-5840-4354-9CC3-EF141F1211B2}"/>
              </a:ext>
            </a:extLst>
          </p:cNvPr>
          <p:cNvSpPr>
            <a:spLocks noChangeShapeType="1"/>
          </p:cNvSpPr>
          <p:nvPr/>
        </p:nvSpPr>
        <p:spPr bwMode="auto">
          <a:xfrm>
            <a:off x="7682418" y="3339402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Text Box 32">
            <a:extLst>
              <a:ext uri="{FF2B5EF4-FFF2-40B4-BE49-F238E27FC236}">
                <a16:creationId xmlns:a16="http://schemas.microsoft.com/office/drawing/2014/main" id="{68D5C00E-5B6A-49D6-BAAE-363DD38AF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7841" y="2902298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800" dirty="0"/>
              <a:t>H</a:t>
            </a:r>
          </a:p>
        </p:txBody>
      </p:sp>
      <p:graphicFrame>
        <p:nvGraphicFramePr>
          <p:cNvPr id="28" name="Object 3">
            <a:extLst>
              <a:ext uri="{FF2B5EF4-FFF2-40B4-BE49-F238E27FC236}">
                <a16:creationId xmlns:a16="http://schemas.microsoft.com/office/drawing/2014/main" id="{3D5D21BB-D613-4CDD-85DA-AAC938A918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3600029"/>
              </p:ext>
            </p:extLst>
          </p:nvPr>
        </p:nvGraphicFramePr>
        <p:xfrm>
          <a:off x="4008402" y="5036346"/>
          <a:ext cx="11176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0" name="Equation" r:id="rId3" imgW="1117440" imgH="711000" progId="Equation.3">
                  <p:embed/>
                </p:oleObj>
              </mc:Choice>
              <mc:Fallback>
                <p:oleObj name="Equation" r:id="rId3" imgW="1117440" imgH="711000" progId="Equation.3">
                  <p:embed/>
                  <p:pic>
                    <p:nvPicPr>
                      <p:cNvPr id="28" name="Object 3">
                        <a:extLst>
                          <a:ext uri="{FF2B5EF4-FFF2-40B4-BE49-F238E27FC236}">
                            <a16:creationId xmlns:a16="http://schemas.microsoft.com/office/drawing/2014/main" id="{3D5D21BB-D613-4CDD-85DA-AAC938A9187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8402" y="5036346"/>
                        <a:ext cx="1117600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6679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42632-E588-43A4-B26C-C3AD738F8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Seismic Refraction</a:t>
            </a:r>
          </a:p>
        </p:txBody>
      </p:sp>
      <p:graphicFrame>
        <p:nvGraphicFramePr>
          <p:cNvPr id="3" name="Object 3">
            <a:extLst>
              <a:ext uri="{FF2B5EF4-FFF2-40B4-BE49-F238E27FC236}">
                <a16:creationId xmlns:a16="http://schemas.microsoft.com/office/drawing/2014/main" id="{7742FFF2-6715-4DBF-AC25-DCA407A4BB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0328524"/>
              </p:ext>
            </p:extLst>
          </p:nvPr>
        </p:nvGraphicFramePr>
        <p:xfrm>
          <a:off x="952518" y="3263917"/>
          <a:ext cx="11176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" name="Equation" r:id="rId3" imgW="1117440" imgH="711000" progId="Equation.3">
                  <p:embed/>
                </p:oleObj>
              </mc:Choice>
              <mc:Fallback>
                <p:oleObj name="Equation" r:id="rId3" imgW="1117440" imgH="711000" progId="Equation.3">
                  <p:embed/>
                  <p:pic>
                    <p:nvPicPr>
                      <p:cNvPr id="3" name="Object 3">
                        <a:extLst>
                          <a:ext uri="{FF2B5EF4-FFF2-40B4-BE49-F238E27FC236}">
                            <a16:creationId xmlns:a16="http://schemas.microsoft.com/office/drawing/2014/main" id="{7742FFF2-6715-4DBF-AC25-DCA407A4BBC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18" y="3263917"/>
                        <a:ext cx="1117600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6">
            <a:extLst>
              <a:ext uri="{FF2B5EF4-FFF2-40B4-BE49-F238E27FC236}">
                <a16:creationId xmlns:a16="http://schemas.microsoft.com/office/drawing/2014/main" id="{4A1AC333-8657-4A58-8A93-C508606E2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383" y="1519255"/>
            <a:ext cx="5600700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1946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5B540D-470B-42A8-A67C-D44D9013D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Seismic Refraction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CFBCA60-0C7C-4DE5-BA5D-AF2000259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793" y="1733343"/>
            <a:ext cx="7239000" cy="10668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1FC3657-F637-461B-A92E-7B9BA5410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793" y="2800143"/>
            <a:ext cx="7239000" cy="1066800"/>
          </a:xfrm>
          <a:prstGeom prst="rect">
            <a:avLst/>
          </a:prstGeom>
          <a:solidFill>
            <a:srgbClr val="99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6" name="AutoShape 9">
            <a:extLst>
              <a:ext uri="{FF2B5EF4-FFF2-40B4-BE49-F238E27FC236}">
                <a16:creationId xmlns:a16="http://schemas.microsoft.com/office/drawing/2014/main" id="{A0142760-DFED-4035-930B-7297B8E5F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993" y="1428543"/>
            <a:ext cx="304800" cy="304800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D48A785B-CC4A-4169-A9CA-7F269614D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5393" y="1504743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B823949A-E903-4D83-B76E-10C8FFD04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8793" y="1504743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9A525216-8427-4C5D-8FC5-403C9DA59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2193" y="1504743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51BE6517-54FD-4D25-9633-70856F1C2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5593" y="1504743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FBFF814C-8971-488C-B5BB-BC6163315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8993" y="1504743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39C3A491-F4CC-47B2-89DC-0580CCDA6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2393" y="1504743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16">
            <a:extLst>
              <a:ext uri="{FF2B5EF4-FFF2-40B4-BE49-F238E27FC236}">
                <a16:creationId xmlns:a16="http://schemas.microsoft.com/office/drawing/2014/main" id="{F141FE5F-F240-4624-8851-FD2B6733A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5793" y="1504743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D52011B6-E29B-4619-9B78-708CE42BD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9193" y="1504743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89DB3FEE-5890-4A50-95DC-83C6F57564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593" y="1504743"/>
            <a:ext cx="152400" cy="228600"/>
          </a:xfrm>
          <a:prstGeom prst="rect">
            <a:avLst/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25E2241F-0611-4BB6-A996-B51BEECCA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2316" y="2950764"/>
            <a:ext cx="25149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dirty="0"/>
              <a:t>Critically Refracted Wave</a:t>
            </a:r>
          </a:p>
        </p:txBody>
      </p:sp>
      <p:sp>
        <p:nvSpPr>
          <p:cNvPr id="18" name="Text Box 21">
            <a:extLst>
              <a:ext uri="{FF2B5EF4-FFF2-40B4-BE49-F238E27FC236}">
                <a16:creationId xmlns:a16="http://schemas.microsoft.com/office/drawing/2014/main" id="{13CF4416-2ABE-4B06-884E-08173DE20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4393" y="2065780"/>
            <a:ext cx="420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800"/>
              <a:t>V</a:t>
            </a:r>
            <a:r>
              <a:rPr lang="en-US" altLang="en-US" sz="1800" baseline="-25000"/>
              <a:t>1</a:t>
            </a:r>
          </a:p>
        </p:txBody>
      </p:sp>
      <p:sp>
        <p:nvSpPr>
          <p:cNvPr id="19" name="Text Box 22">
            <a:extLst>
              <a:ext uri="{FF2B5EF4-FFF2-40B4-BE49-F238E27FC236}">
                <a16:creationId xmlns:a16="http://schemas.microsoft.com/office/drawing/2014/main" id="{88B6C9E2-6E31-42A5-A0A2-CF6076004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4393" y="3176959"/>
            <a:ext cx="420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800" dirty="0"/>
              <a:t>V</a:t>
            </a:r>
            <a:r>
              <a:rPr lang="en-US" altLang="en-US" sz="1800" baseline="-25000" dirty="0"/>
              <a:t>2</a:t>
            </a:r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id="{B8A7C598-67CB-4D0F-9C23-1D3E5E532F9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2418" y="1733343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Line 31">
            <a:extLst>
              <a:ext uri="{FF2B5EF4-FFF2-40B4-BE49-F238E27FC236}">
                <a16:creationId xmlns:a16="http://schemas.microsoft.com/office/drawing/2014/main" id="{6D0574A0-5840-4354-9CC3-EF141F1211B2}"/>
              </a:ext>
            </a:extLst>
          </p:cNvPr>
          <p:cNvSpPr>
            <a:spLocks noChangeShapeType="1"/>
          </p:cNvSpPr>
          <p:nvPr/>
        </p:nvSpPr>
        <p:spPr bwMode="auto">
          <a:xfrm>
            <a:off x="7682418" y="2495343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Text Box 32">
            <a:extLst>
              <a:ext uri="{FF2B5EF4-FFF2-40B4-BE49-F238E27FC236}">
                <a16:creationId xmlns:a16="http://schemas.microsoft.com/office/drawing/2014/main" id="{68D5C00E-5B6A-49D6-BAAE-363DD38AF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7841" y="2058239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800" dirty="0"/>
              <a:t>H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219565F-CC21-4672-9D52-8BB00D1526C7}"/>
              </a:ext>
            </a:extLst>
          </p:cNvPr>
          <p:cNvSpPr/>
          <p:nvPr/>
        </p:nvSpPr>
        <p:spPr>
          <a:xfrm>
            <a:off x="1647930" y="1868996"/>
            <a:ext cx="4923692" cy="994787"/>
          </a:xfrm>
          <a:custGeom>
            <a:avLst/>
            <a:gdLst>
              <a:gd name="connsiteX0" fmla="*/ 0 w 4923692"/>
              <a:gd name="connsiteY0" fmla="*/ 50242 h 994787"/>
              <a:gd name="connsiteX1" fmla="*/ 773723 w 4923692"/>
              <a:gd name="connsiteY1" fmla="*/ 994787 h 994787"/>
              <a:gd name="connsiteX2" fmla="*/ 4260501 w 4923692"/>
              <a:gd name="connsiteY2" fmla="*/ 994787 h 994787"/>
              <a:gd name="connsiteX3" fmla="*/ 4923692 w 4923692"/>
              <a:gd name="connsiteY3" fmla="*/ 0 h 994787"/>
              <a:gd name="connsiteX4" fmla="*/ 4913644 w 4923692"/>
              <a:gd name="connsiteY4" fmla="*/ 20097 h 994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3692" h="994787">
                <a:moveTo>
                  <a:pt x="0" y="50242"/>
                </a:moveTo>
                <a:lnTo>
                  <a:pt x="773723" y="994787"/>
                </a:lnTo>
                <a:lnTo>
                  <a:pt x="4260501" y="994787"/>
                </a:lnTo>
                <a:lnTo>
                  <a:pt x="4923692" y="0"/>
                </a:lnTo>
                <a:lnTo>
                  <a:pt x="4913644" y="20097"/>
                </a:ln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Object 1062">
            <a:extLst>
              <a:ext uri="{FF2B5EF4-FFF2-40B4-BE49-F238E27FC236}">
                <a16:creationId xmlns:a16="http://schemas.microsoft.com/office/drawing/2014/main" id="{6EAAF0A2-D3FD-47A4-A060-5378EA84A5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4940190"/>
              </p:ext>
            </p:extLst>
          </p:nvPr>
        </p:nvGraphicFramePr>
        <p:xfrm>
          <a:off x="3259643" y="4370458"/>
          <a:ext cx="2705100" cy="165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8" name="Equation" r:id="rId3" imgW="2705040" imgH="1650960" progId="Equation.3">
                  <p:embed/>
                </p:oleObj>
              </mc:Choice>
              <mc:Fallback>
                <p:oleObj name="Equation" r:id="rId3" imgW="2705040" imgH="1650960" progId="Equation.3">
                  <p:embed/>
                  <p:pic>
                    <p:nvPicPr>
                      <p:cNvPr id="23" name="Object 1062">
                        <a:extLst>
                          <a:ext uri="{FF2B5EF4-FFF2-40B4-BE49-F238E27FC236}">
                            <a16:creationId xmlns:a16="http://schemas.microsoft.com/office/drawing/2014/main" id="{6EAAF0A2-D3FD-47A4-A060-5378EA84A5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9643" y="4370458"/>
                        <a:ext cx="2705100" cy="165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3255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14FBE-F2A3-4294-9B79-494B9EF2D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Seismic Refraction</a:t>
            </a:r>
          </a:p>
        </p:txBody>
      </p:sp>
      <p:pic>
        <p:nvPicPr>
          <p:cNvPr id="3" name="Picture 1028">
            <a:extLst>
              <a:ext uri="{FF2B5EF4-FFF2-40B4-BE49-F238E27FC236}">
                <a16:creationId xmlns:a16="http://schemas.microsoft.com/office/drawing/2014/main" id="{05D01403-A67E-4664-ADC0-DB75A7448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996" y="1419172"/>
            <a:ext cx="5600700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1062">
            <a:extLst>
              <a:ext uri="{FF2B5EF4-FFF2-40B4-BE49-F238E27FC236}">
                <a16:creationId xmlns:a16="http://schemas.microsoft.com/office/drawing/2014/main" id="{E18F7DDE-2955-4E1A-BF84-73F41919D8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5688185"/>
              </p:ext>
            </p:extLst>
          </p:nvPr>
        </p:nvGraphicFramePr>
        <p:xfrm>
          <a:off x="332643" y="2693934"/>
          <a:ext cx="2705100" cy="165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2" name="Equation" r:id="rId4" imgW="2705040" imgH="1650960" progId="Equation.3">
                  <p:embed/>
                </p:oleObj>
              </mc:Choice>
              <mc:Fallback>
                <p:oleObj name="Equation" r:id="rId4" imgW="2705040" imgH="1650960" progId="Equation.3">
                  <p:embed/>
                  <p:pic>
                    <p:nvPicPr>
                      <p:cNvPr id="4" name="Object 1062">
                        <a:extLst>
                          <a:ext uri="{FF2B5EF4-FFF2-40B4-BE49-F238E27FC236}">
                            <a16:creationId xmlns:a16="http://schemas.microsoft.com/office/drawing/2014/main" id="{E18F7DDE-2955-4E1A-BF84-73F41919D8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643" y="2693934"/>
                        <a:ext cx="2705100" cy="165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2463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14FBE-F2A3-4294-9B79-494B9EF2D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Seismic Refraction</a:t>
            </a:r>
          </a:p>
        </p:txBody>
      </p:sp>
      <p:pic>
        <p:nvPicPr>
          <p:cNvPr id="3" name="Picture 1028">
            <a:extLst>
              <a:ext uri="{FF2B5EF4-FFF2-40B4-BE49-F238E27FC236}">
                <a16:creationId xmlns:a16="http://schemas.microsoft.com/office/drawing/2014/main" id="{05D01403-A67E-4664-ADC0-DB75A7448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996" y="1419172"/>
            <a:ext cx="5600700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ct 7">
            <a:extLst>
              <a:ext uri="{FF2B5EF4-FFF2-40B4-BE49-F238E27FC236}">
                <a16:creationId xmlns:a16="http://schemas.microsoft.com/office/drawing/2014/main" id="{F8EC5599-1572-4012-B5B6-5C5EBA4C4D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7768942"/>
              </p:ext>
            </p:extLst>
          </p:nvPr>
        </p:nvGraphicFramePr>
        <p:xfrm>
          <a:off x="1059352" y="2578100"/>
          <a:ext cx="1511300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6" name="Equation" r:id="rId4" imgW="1511280" imgH="1701720" progId="Equation.3">
                  <p:embed/>
                </p:oleObj>
              </mc:Choice>
              <mc:Fallback>
                <p:oleObj name="Equation" r:id="rId4" imgW="1511280" imgH="1701720" progId="Equation.3">
                  <p:embed/>
                  <p:pic>
                    <p:nvPicPr>
                      <p:cNvPr id="5" name="Object 7">
                        <a:extLst>
                          <a:ext uri="{FF2B5EF4-FFF2-40B4-BE49-F238E27FC236}">
                            <a16:creationId xmlns:a16="http://schemas.microsoft.com/office/drawing/2014/main" id="{F8EC5599-1572-4012-B5B6-5C5EBA4C4DE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9352" y="2578100"/>
                        <a:ext cx="1511300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2BCFCC7-D977-4944-A0A3-CD275E588934}"/>
              </a:ext>
            </a:extLst>
          </p:cNvPr>
          <p:cNvCxnSpPr/>
          <p:nvPr/>
        </p:nvCxnSpPr>
        <p:spPr>
          <a:xfrm>
            <a:off x="4943789" y="3579027"/>
            <a:ext cx="0" cy="7008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37D845E-146B-4866-B00D-EE4E129F3D65}"/>
                  </a:ext>
                </a:extLst>
              </p:cNvPr>
              <p:cNvSpPr txBox="1"/>
              <p:nvPr/>
            </p:nvSpPr>
            <p:spPr>
              <a:xfrm>
                <a:off x="4806828" y="3173910"/>
                <a:ext cx="2739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37D845E-146B-4866-B00D-EE4E129F3D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828" y="3173910"/>
                <a:ext cx="273921" cy="276999"/>
              </a:xfrm>
              <a:prstGeom prst="rect">
                <a:avLst/>
              </a:prstGeom>
              <a:blipFill>
                <a:blip r:embed="rId6"/>
                <a:stretch>
                  <a:fillRect l="-13636" r="-2273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3924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CFDDAE17164748BD4832F608A13B10" ma:contentTypeVersion="15" ma:contentTypeDescription="Create a new document." ma:contentTypeScope="" ma:versionID="16e4ab232bfc76cabfd9121b7cadc11f">
  <xsd:schema xmlns:xsd="http://www.w3.org/2001/XMLSchema" xmlns:xs="http://www.w3.org/2001/XMLSchema" xmlns:p="http://schemas.microsoft.com/office/2006/metadata/properties" xmlns:ns1="http://schemas.microsoft.com/sharepoint/v3" xmlns:ns3="ff117338-9936-483e-a275-435402ea6faa" xmlns:ns4="de65d845-ddab-4257-bea9-79c35f1463a6" targetNamespace="http://schemas.microsoft.com/office/2006/metadata/properties" ma:root="true" ma:fieldsID="4630aaec381e1e8c6a8f38cf1a014cd9" ns1:_="" ns3:_="" ns4:_="">
    <xsd:import namespace="http://schemas.microsoft.com/sharepoint/v3"/>
    <xsd:import namespace="ff117338-9936-483e-a275-435402ea6faa"/>
    <xsd:import namespace="de65d845-ddab-4257-bea9-79c35f1463a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4:MediaServiceMetadata" minOccurs="0"/>
                <xsd:element ref="ns4:MediaServiceFastMetadata" minOccurs="0"/>
                <xsd:element ref="ns3:SharedWithDetails" minOccurs="0"/>
                <xsd:element ref="ns3:SharingHintHash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Location" minOccurs="0"/>
                <xsd:element ref="ns1:_ip_UnifiedCompliancePolicyProperties" minOccurs="0"/>
                <xsd:element ref="ns1:_ip_UnifiedCompliancePolicyUIAc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117338-9936-483e-a275-435402ea6fa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65d845-ddab-4257-bea9-79c35f1463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0609E0D-03AB-4E70-9984-E575672953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f117338-9936-483e-a275-435402ea6faa"/>
    <ds:schemaRef ds:uri="de65d845-ddab-4257-bea9-79c35f1463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A995AF7-0A55-4423-97DE-AD2C15006870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F7FF4F2D-DBE4-45EB-B368-4A77ABFDF31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5762</TotalTime>
  <Words>452</Words>
  <Application>Microsoft Office PowerPoint</Application>
  <PresentationFormat>On-screen Show (4:3)</PresentationFormat>
  <Paragraphs>151</Paragraphs>
  <Slides>30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Calibri</vt:lpstr>
      <vt:lpstr>Cambria Math</vt:lpstr>
      <vt:lpstr>Helvetica</vt:lpstr>
      <vt:lpstr>Symbol</vt:lpstr>
      <vt:lpstr>Office Theme</vt:lpstr>
      <vt:lpstr>Custom Design</vt:lpstr>
      <vt:lpstr>1_Custom Design</vt:lpstr>
      <vt:lpstr>Equation</vt:lpstr>
      <vt:lpstr>South Carolina DOT Training Workshop  Geophysics Field Testing Methods, Data Reduction, and Interpretation of Results</vt:lpstr>
      <vt:lpstr>In Situ Seismic Methods</vt:lpstr>
      <vt:lpstr>PowerPoint Presentation</vt:lpstr>
      <vt:lpstr>Acquisition</vt:lpstr>
      <vt:lpstr>Seismic Refraction</vt:lpstr>
      <vt:lpstr>Seismic Refraction</vt:lpstr>
      <vt:lpstr>Seismic Refraction</vt:lpstr>
      <vt:lpstr>Seismic Refraction</vt:lpstr>
      <vt:lpstr>Seismic Refraction</vt:lpstr>
      <vt:lpstr>Seismic Refraction</vt:lpstr>
      <vt:lpstr>Seismic Refraction</vt:lpstr>
      <vt:lpstr>Seismic Refraction</vt:lpstr>
      <vt:lpstr>Seismic Refraction</vt:lpstr>
      <vt:lpstr>Seismic Refraction</vt:lpstr>
      <vt:lpstr>Seismic Refraction</vt:lpstr>
      <vt:lpstr>Seismic Refraction Examples</vt:lpstr>
      <vt:lpstr>Seismic Refraction Examples</vt:lpstr>
      <vt:lpstr>Seismic Refraction Examples</vt:lpstr>
      <vt:lpstr>Seismic Refraction Examples</vt:lpstr>
      <vt:lpstr>Seismic Refraction Examples</vt:lpstr>
      <vt:lpstr>Seismic Refraction Interpretation</vt:lpstr>
      <vt:lpstr>Seismic Refraction Tomography</vt:lpstr>
      <vt:lpstr>Seismic Refraction Tomography</vt:lpstr>
      <vt:lpstr>Seismic Refraction Tomography</vt:lpstr>
      <vt:lpstr>Seismic Refraction Tomography</vt:lpstr>
      <vt:lpstr>Seismic Refraction Tomography</vt:lpstr>
      <vt:lpstr>Seismic Refraction Tomography</vt:lpstr>
      <vt:lpstr>Seismic Refraction Tomography</vt:lpstr>
      <vt:lpstr>Classic Application of Refraction</vt:lpstr>
      <vt:lpstr>Seismic Refraction</vt:lpstr>
    </vt:vector>
  </TitlesOfParts>
  <Company>GEOSYNTEC CONSULTANTS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Pam Wood</dc:creator>
  <cp:lastModifiedBy>Harman, Nicholas E.</cp:lastModifiedBy>
  <cp:revision>42</cp:revision>
  <dcterms:created xsi:type="dcterms:W3CDTF">2016-09-26T17:42:06Z</dcterms:created>
  <dcterms:modified xsi:type="dcterms:W3CDTF">2020-08-13T14:15:41Z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0x010100F1CFDDAE17164748BD4832F608A13B10</vt:lpwstr>
  </property>
  <property fmtid="{D5CDD505-2E9C-101B-9397-08002B2CF9AE}" pid="3" name="_dlc_DocIdItemGuid">
    <vt:lpwstr>97bac5ae-71a8-4c37-8e55-5f0292be4a21</vt:lpwstr>
  </property>
</Properties>
</file>